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97" r:id="rId3"/>
    <p:sldId id="298" r:id="rId4"/>
    <p:sldId id="305" r:id="rId5"/>
    <p:sldId id="304" r:id="rId6"/>
    <p:sldId id="309" r:id="rId7"/>
    <p:sldId id="356" r:id="rId8"/>
    <p:sldId id="312" r:id="rId9"/>
    <p:sldId id="343" r:id="rId10"/>
    <p:sldId id="318" r:id="rId11"/>
    <p:sldId id="344" r:id="rId12"/>
    <p:sldId id="346" r:id="rId13"/>
    <p:sldId id="320" r:id="rId14"/>
    <p:sldId id="321" r:id="rId15"/>
    <p:sldId id="322" r:id="rId16"/>
    <p:sldId id="319" r:id="rId17"/>
    <p:sldId id="347" r:id="rId18"/>
    <p:sldId id="324" r:id="rId19"/>
    <p:sldId id="330" r:id="rId20"/>
    <p:sldId id="333" r:id="rId21"/>
    <p:sldId id="348" r:id="rId22"/>
    <p:sldId id="349" r:id="rId23"/>
    <p:sldId id="350" r:id="rId24"/>
    <p:sldId id="352" r:id="rId25"/>
    <p:sldId id="338" r:id="rId26"/>
    <p:sldId id="334" r:id="rId27"/>
    <p:sldId id="337" r:id="rId28"/>
    <p:sldId id="353" r:id="rId29"/>
    <p:sldId id="354" r:id="rId30"/>
    <p:sldId id="373" r:id="rId31"/>
    <p:sldId id="374" r:id="rId32"/>
    <p:sldId id="351" r:id="rId33"/>
    <p:sldId id="370" r:id="rId34"/>
    <p:sldId id="366" r:id="rId35"/>
    <p:sldId id="358" r:id="rId36"/>
    <p:sldId id="359" r:id="rId37"/>
    <p:sldId id="375" r:id="rId38"/>
    <p:sldId id="372" r:id="rId39"/>
    <p:sldId id="335" r:id="rId40"/>
    <p:sldId id="371" r:id="rId41"/>
    <p:sldId id="342" r:id="rId42"/>
    <p:sldId id="302" r:id="rId43"/>
    <p:sldId id="340" r:id="rId44"/>
    <p:sldId id="341" r:id="rId45"/>
  </p:sldIdLst>
  <p:sldSz cx="12192000" cy="6858000"/>
  <p:notesSz cx="6858000" cy="9144000"/>
  <p:embeddedFontLst>
    <p:embeddedFont>
      <p:font typeface="Calibri" panose="020F0502020204030204" pitchFamily="34" charset="0"/>
      <p:regular r:id="rId47"/>
      <p:bold r:id="rId48"/>
      <p:italic r:id="rId49"/>
      <p:boldItalic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ZDbBVhZTUDcDtCZr+yQDiGUvz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gi Palan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52" autoAdjust="0"/>
    <p:restoredTop sz="85671" autoAdjust="0"/>
  </p:normalViewPr>
  <p:slideViewPr>
    <p:cSldViewPr snapToGrid="0">
      <p:cViewPr varScale="1">
        <p:scale>
          <a:sx n="97" d="100"/>
          <a:sy n="97" d="100"/>
        </p:scale>
        <p:origin x="1504"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91492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BENVENUTO</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Benvenuto</a:t>
            </a:r>
          </a:p>
        </p:txBody>
      </p:sp>
      <p:sp>
        <p:nvSpPr>
          <p:cNvPr id="521" name="Google Shape;5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84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95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73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13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5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19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48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0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4482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98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20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048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56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53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0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378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211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069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96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129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37</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4465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Selezionare sezione dottorati-&gt;PON (anche accreditamento)</a:t>
            </a:r>
          </a:p>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38</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4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39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55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66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644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93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385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67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t-IT" dirty="0"/>
          </a:p>
        </p:txBody>
      </p:sp>
      <p:sp>
        <p:nvSpPr>
          <p:cNvPr id="521" name="Google Shape;5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63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54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44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37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39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39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6"/>
        <p:cNvGrpSpPr/>
        <p:nvPr/>
      </p:nvGrpSpPr>
      <p:grpSpPr>
        <a:xfrm>
          <a:off x="0" y="0"/>
          <a:ext cx="0" cy="0"/>
          <a:chOff x="0" y="0"/>
          <a:chExt cx="0" cy="0"/>
        </a:xfrm>
      </p:grpSpPr>
      <p:sp>
        <p:nvSpPr>
          <p:cNvPr id="87" name="Google Shape;8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2"/>
        <p:cNvGrpSpPr/>
        <p:nvPr/>
      </p:nvGrpSpPr>
      <p:grpSpPr>
        <a:xfrm>
          <a:off x="0" y="0"/>
          <a:ext cx="0" cy="0"/>
          <a:chOff x="0" y="0"/>
          <a:chExt cx="0" cy="0"/>
        </a:xfrm>
      </p:grpSpPr>
      <p:sp>
        <p:nvSpPr>
          <p:cNvPr id="93" name="Google Shape;93;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3"/>
        <p:cNvGrpSpPr/>
        <p:nvPr/>
      </p:nvGrpSpPr>
      <p:grpSpPr>
        <a:xfrm>
          <a:off x="0" y="0"/>
          <a:ext cx="0" cy="0"/>
          <a:chOff x="0" y="0"/>
          <a:chExt cx="0" cy="0"/>
        </a:xfrm>
      </p:grpSpPr>
      <p:sp>
        <p:nvSpPr>
          <p:cNvPr id="34" name="Google Shape;34;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 name="Google Shape;3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Google Shape;7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48"/>
          <p:cNvSpPr>
            <a:spLocks noGrp="1"/>
          </p:cNvSpPr>
          <p:nvPr>
            <p:ph type="pic" idx="2"/>
          </p:nvPr>
        </p:nvSpPr>
        <p:spPr>
          <a:xfrm>
            <a:off x="5183188" y="987425"/>
            <a:ext cx="6172200" cy="4873625"/>
          </a:xfrm>
          <a:prstGeom prst="rect">
            <a:avLst/>
          </a:prstGeom>
          <a:noFill/>
          <a:ln>
            <a:noFill/>
          </a:ln>
        </p:spPr>
      </p:sp>
      <p:sp>
        <p:nvSpPr>
          <p:cNvPr id="82" name="Google Shape;82;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 name="Google Shape;8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3">
            <a:alphaModFix/>
          </a:blip>
          <a:srcRect/>
          <a:stretch/>
        </p:blipFill>
        <p:spPr>
          <a:xfrm>
            <a:off x="11284426" y="6625358"/>
            <a:ext cx="648204" cy="193716"/>
          </a:xfrm>
          <a:prstGeom prst="rect">
            <a:avLst/>
          </a:prstGeom>
          <a:noFill/>
          <a:ln>
            <a:noFill/>
          </a:ln>
        </p:spPr>
      </p:pic>
      <p:pic>
        <p:nvPicPr>
          <p:cNvPr id="11" name="Google Shape;11;p30"/>
          <p:cNvPicPr preferRelativeResize="0"/>
          <p:nvPr/>
        </p:nvPicPr>
        <p:blipFill rotWithShape="1">
          <a:blip r:embed="rId14">
            <a:alphaModFix/>
          </a:blip>
          <a:srcRect/>
          <a:stretch/>
        </p:blipFill>
        <p:spPr>
          <a:xfrm>
            <a:off x="832044" y="268941"/>
            <a:ext cx="1730681" cy="865341"/>
          </a:xfrm>
          <a:prstGeom prst="rect">
            <a:avLst/>
          </a:prstGeom>
          <a:noFill/>
          <a:ln>
            <a:noFill/>
          </a:ln>
        </p:spPr>
      </p:pic>
      <p:sp>
        <p:nvSpPr>
          <p:cNvPr id="12" name="Google Shape;12;p30"/>
          <p:cNvSpPr txBox="1"/>
          <p:nvPr/>
        </p:nvSpPr>
        <p:spPr>
          <a:xfrm>
            <a:off x="61878" y="6586432"/>
            <a:ext cx="2437329" cy="250743"/>
          </a:xfrm>
          <a:prstGeom prst="rect">
            <a:avLst/>
          </a:prstGeom>
          <a:noFill/>
          <a:ln>
            <a:noFill/>
          </a:ln>
        </p:spPr>
        <p:txBody>
          <a:bodyPr spcFirstLastPara="1" wrap="square" lIns="80675" tIns="40325" rIns="80675" bIns="40325" anchor="t" anchorCtr="0">
            <a:spAutoFit/>
          </a:bodyPr>
          <a:lstStyle/>
          <a:p>
            <a:pPr marL="0" marR="0" lvl="0" indent="0" algn="r" rtl="0">
              <a:spcBef>
                <a:spcPts val="0"/>
              </a:spcBef>
              <a:spcAft>
                <a:spcPts val="0"/>
              </a:spcAft>
              <a:buNone/>
            </a:pPr>
            <a:r>
              <a:rPr lang="it-IT" sz="1100" b="0" i="1" u="none" strike="noStrike" cap="none">
                <a:solidFill>
                  <a:schemeClr val="dk1"/>
                </a:solidFill>
                <a:latin typeface="Calibri"/>
                <a:ea typeface="Calibri"/>
                <a:cs typeface="Calibri"/>
                <a:sym typeface="Calibri"/>
              </a:rPr>
              <a:t>Ministero dell’Università e della Ricerca  </a:t>
            </a:r>
            <a:endParaRPr/>
          </a:p>
        </p:txBody>
      </p:sp>
      <p:pic>
        <p:nvPicPr>
          <p:cNvPr id="13" name="Google Shape;13;p30"/>
          <p:cNvPicPr preferRelativeResize="0"/>
          <p:nvPr/>
        </p:nvPicPr>
        <p:blipFill rotWithShape="1">
          <a:blip r:embed="rId15">
            <a:alphaModFix/>
          </a:blip>
          <a:srcRect l="-1" t="-1" r="58361" b="995"/>
          <a:stretch/>
        </p:blipFill>
        <p:spPr>
          <a:xfrm>
            <a:off x="8719458" y="250730"/>
            <a:ext cx="2036037" cy="609033"/>
          </a:xfrm>
          <a:prstGeom prst="rect">
            <a:avLst/>
          </a:prstGeom>
          <a:noFill/>
          <a:ln>
            <a:noFill/>
          </a:ln>
        </p:spPr>
      </p:pic>
      <p:pic>
        <p:nvPicPr>
          <p:cNvPr id="14" name="Google Shape;14;p30"/>
          <p:cNvPicPr preferRelativeResize="0"/>
          <p:nvPr/>
        </p:nvPicPr>
        <p:blipFill rotWithShape="1">
          <a:blip r:embed="rId15">
            <a:alphaModFix/>
          </a:blip>
          <a:srcRect l="47436" t="1" r="30712" b="-3262"/>
          <a:stretch/>
        </p:blipFill>
        <p:spPr>
          <a:xfrm>
            <a:off x="10825841" y="250730"/>
            <a:ext cx="1110055" cy="6599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dgricerca@pec.mur.gov.it" TargetMode="External"/><Relationship Id="rId4" Type="http://schemas.openxmlformats.org/officeDocument/2006/relationships/hyperlink" Target="mailto:dgricerca@pec.mur.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mailto:dm1061@mur.gov.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1"/>
          <p:cNvSpPr txBox="1"/>
          <p:nvPr/>
        </p:nvSpPr>
        <p:spPr>
          <a:xfrm>
            <a:off x="3979201" y="2530548"/>
            <a:ext cx="955258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IL SOSTEGNO DEL FSE-REACT EU </a:t>
            </a:r>
            <a:endParaRPr dirty="0"/>
          </a:p>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PER IL PON RICERCA E INNOVAZIONE 2014-2020</a:t>
            </a:r>
            <a:endParaRPr dirty="0"/>
          </a:p>
        </p:txBody>
      </p:sp>
      <p:sp>
        <p:nvSpPr>
          <p:cNvPr id="525" name="Google Shape;525;p1"/>
          <p:cNvSpPr txBox="1"/>
          <p:nvPr/>
        </p:nvSpPr>
        <p:spPr>
          <a:xfrm>
            <a:off x="6799834" y="3693449"/>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29 APRILE 2022</a:t>
            </a:r>
          </a:p>
          <a:p>
            <a:pPr marL="0" marR="0" lvl="0" indent="0" algn="ctr" rtl="0">
              <a:spcBef>
                <a:spcPts val="0"/>
              </a:spcBef>
              <a:spcAft>
                <a:spcPts val="0"/>
              </a:spcAft>
              <a:buNone/>
            </a:pPr>
            <a:r>
              <a:rPr lang="it-IT" sz="2000" b="1" dirty="0">
                <a:solidFill>
                  <a:schemeClr val="accent1">
                    <a:lumMod val="50000"/>
                  </a:schemeClr>
                </a:solidFill>
                <a:latin typeface="Calibri"/>
                <a:cs typeface="Calibri"/>
                <a:sym typeface="Calibri"/>
              </a:rPr>
              <a:t>h. 11.00</a:t>
            </a:r>
            <a:endParaRPr b="1" dirty="0">
              <a:solidFill>
                <a:schemeClr val="accent1">
                  <a:lumMod val="50000"/>
                </a:schemeClr>
              </a:solidFill>
            </a:endParaRPr>
          </a:p>
        </p:txBody>
      </p:sp>
      <p:pic>
        <p:nvPicPr>
          <p:cNvPr id="526" name="Google Shape;526;p1"/>
          <p:cNvPicPr preferRelativeResize="0"/>
          <p:nvPr/>
        </p:nvPicPr>
        <p:blipFill rotWithShape="1">
          <a:blip r:embed="rId3">
            <a:alphaModFix/>
          </a:blip>
          <a:srcRect l="40950" t="13848" r="20915" b="15255"/>
          <a:stretch/>
        </p:blipFill>
        <p:spPr>
          <a:xfrm>
            <a:off x="637357" y="1116375"/>
            <a:ext cx="4994741" cy="5361288"/>
          </a:xfrm>
          <a:prstGeom prst="rect">
            <a:avLst/>
          </a:prstGeom>
          <a:noFill/>
          <a:ln>
            <a:noFill/>
          </a:ln>
        </p:spPr>
      </p:pic>
      <p:sp>
        <p:nvSpPr>
          <p:cNvPr id="2" name="Rettangolo con due angoli in diagonale arrotondati 1">
            <a:extLst>
              <a:ext uri="{FF2B5EF4-FFF2-40B4-BE49-F238E27FC236}">
                <a16:creationId xmlns:a16="http://schemas.microsoft.com/office/drawing/2014/main" id="{32C5181E-2D77-48AB-A426-C9FC6E8B8A28}"/>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Google Shape;525;p1">
            <a:extLst>
              <a:ext uri="{FF2B5EF4-FFF2-40B4-BE49-F238E27FC236}">
                <a16:creationId xmlns:a16="http://schemas.microsoft.com/office/drawing/2014/main" id="{E1A9D2AF-CB87-F7B4-1802-51BA791FA1FB}"/>
              </a:ext>
            </a:extLst>
          </p:cNvPr>
          <p:cNvSpPr txBox="1"/>
          <p:nvPr/>
        </p:nvSpPr>
        <p:spPr>
          <a:xfrm>
            <a:off x="6799834" y="4612593"/>
            <a:ext cx="404137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Dott.ssa Sara Rossi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a:p>
            <a:pPr marL="0" marR="0" lvl="0" indent="0" algn="ctr" rtl="0">
              <a:spcBef>
                <a:spcPts val="0"/>
              </a:spcBef>
              <a:spcAft>
                <a:spcPts val="0"/>
              </a:spcAft>
              <a:buNone/>
            </a:pPr>
            <a:r>
              <a:rPr lang="it-IT" sz="2000" b="1" dirty="0">
                <a:solidFill>
                  <a:schemeClr val="accent1">
                    <a:lumMod val="50000"/>
                  </a:schemeClr>
                </a:solidFill>
                <a:latin typeface="Calibri"/>
                <a:cs typeface="Calibri"/>
                <a:sym typeface="Calibri"/>
              </a:rPr>
              <a:t>Autorità di Gestione del  PON Ricerca e Innovazione 2014 - 2020 </a:t>
            </a:r>
            <a:endParaRPr b="1"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RENDICONTAZIONE E CIRCUITO FINAZIARIO </a:t>
            </a:r>
          </a:p>
        </p:txBody>
      </p:sp>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3"/>
          <a:stretch>
            <a:fillRect/>
          </a:stretch>
        </p:blipFill>
        <p:spPr>
          <a:xfrm>
            <a:off x="2301768" y="1012319"/>
            <a:ext cx="1104900" cy="4724400"/>
          </a:xfrm>
          <a:prstGeom prst="rect">
            <a:avLst/>
          </a:prstGeom>
        </p:spPr>
      </p:pic>
      <p:sp>
        <p:nvSpPr>
          <p:cNvPr id="8" name="Google Shape;248;p9">
            <a:extLst>
              <a:ext uri="{FF2B5EF4-FFF2-40B4-BE49-F238E27FC236}">
                <a16:creationId xmlns:a16="http://schemas.microsoft.com/office/drawing/2014/main" id="{741DEC9A-56B5-3FB1-6600-F23684B592B4}"/>
              </a:ext>
            </a:extLst>
          </p:cNvPr>
          <p:cNvSpPr txBox="1"/>
          <p:nvPr/>
        </p:nvSpPr>
        <p:spPr>
          <a:xfrm>
            <a:off x="724221" y="1328626"/>
            <a:ext cx="1486804"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30.04.2022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0" name="Google Shape;254;p9">
            <a:extLst>
              <a:ext uri="{FF2B5EF4-FFF2-40B4-BE49-F238E27FC236}">
                <a16:creationId xmlns:a16="http://schemas.microsoft.com/office/drawing/2014/main" id="{79238DC3-B3BF-6119-4F30-D39BE2DAFA81}"/>
              </a:ext>
            </a:extLst>
          </p:cNvPr>
          <p:cNvSpPr txBox="1"/>
          <p:nvPr/>
        </p:nvSpPr>
        <p:spPr>
          <a:xfrm>
            <a:off x="3241886" y="1302708"/>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1°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11" name="Google Shape;248;p9">
            <a:extLst>
              <a:ext uri="{FF2B5EF4-FFF2-40B4-BE49-F238E27FC236}">
                <a16:creationId xmlns:a16="http://schemas.microsoft.com/office/drawing/2014/main" id="{EC571249-0474-3BE1-8E8B-7E5995BBBD3B}"/>
              </a:ext>
            </a:extLst>
          </p:cNvPr>
          <p:cNvSpPr txBox="1"/>
          <p:nvPr/>
        </p:nvSpPr>
        <p:spPr>
          <a:xfrm>
            <a:off x="724221" y="2501150"/>
            <a:ext cx="1455232"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30.06.2022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2" name="Google Shape;254;p9">
            <a:extLst>
              <a:ext uri="{FF2B5EF4-FFF2-40B4-BE49-F238E27FC236}">
                <a16:creationId xmlns:a16="http://schemas.microsoft.com/office/drawing/2014/main" id="{C253AA30-FC26-8036-ADA6-8945984C5C59}"/>
              </a:ext>
            </a:extLst>
          </p:cNvPr>
          <p:cNvSpPr txBox="1"/>
          <p:nvPr/>
        </p:nvSpPr>
        <p:spPr>
          <a:xfrm>
            <a:off x="3241886" y="243247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1</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13" name="Google Shape;248;p9">
            <a:extLst>
              <a:ext uri="{FF2B5EF4-FFF2-40B4-BE49-F238E27FC236}">
                <a16:creationId xmlns:a16="http://schemas.microsoft.com/office/drawing/2014/main" id="{54B3F5A9-D8A9-D556-1560-53A23E0A59BA}"/>
              </a:ext>
            </a:extLst>
          </p:cNvPr>
          <p:cNvSpPr txBox="1"/>
          <p:nvPr/>
        </p:nvSpPr>
        <p:spPr>
          <a:xfrm>
            <a:off x="732217" y="3801861"/>
            <a:ext cx="1447235"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31.07.2022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4" name="Google Shape;254;p9">
            <a:extLst>
              <a:ext uri="{FF2B5EF4-FFF2-40B4-BE49-F238E27FC236}">
                <a16:creationId xmlns:a16="http://schemas.microsoft.com/office/drawing/2014/main" id="{6AA0EE8D-EC42-054B-66C9-AECCF46F9ADE}"/>
              </a:ext>
            </a:extLst>
          </p:cNvPr>
          <p:cNvSpPr txBox="1"/>
          <p:nvPr/>
        </p:nvSpPr>
        <p:spPr>
          <a:xfrm>
            <a:off x="3241886" y="3719550"/>
            <a:ext cx="227579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2</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15" name="Google Shape;248;p9">
            <a:extLst>
              <a:ext uri="{FF2B5EF4-FFF2-40B4-BE49-F238E27FC236}">
                <a16:creationId xmlns:a16="http://schemas.microsoft.com/office/drawing/2014/main" id="{FE3BCA33-BA9C-CB59-4263-B4E9115C70AA}"/>
              </a:ext>
            </a:extLst>
          </p:cNvPr>
          <p:cNvSpPr txBox="1"/>
          <p:nvPr/>
        </p:nvSpPr>
        <p:spPr>
          <a:xfrm>
            <a:off x="834853" y="5102572"/>
            <a:ext cx="1421544" cy="355587"/>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30.09.2022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6" name="Google Shape;254;p9">
            <a:extLst>
              <a:ext uri="{FF2B5EF4-FFF2-40B4-BE49-F238E27FC236}">
                <a16:creationId xmlns:a16="http://schemas.microsoft.com/office/drawing/2014/main" id="{4922A1F0-A8A9-7932-1EF8-8B7AD9A6BDB2}"/>
              </a:ext>
            </a:extLst>
          </p:cNvPr>
          <p:cNvSpPr txBox="1"/>
          <p:nvPr/>
        </p:nvSpPr>
        <p:spPr>
          <a:xfrm>
            <a:off x="3319946" y="507618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2°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pic>
        <p:nvPicPr>
          <p:cNvPr id="17" name="Immagine 16">
            <a:extLst>
              <a:ext uri="{FF2B5EF4-FFF2-40B4-BE49-F238E27FC236}">
                <a16:creationId xmlns:a16="http://schemas.microsoft.com/office/drawing/2014/main" id="{29D186B3-08B6-A0FA-6212-619B9C5AD60B}"/>
              </a:ext>
            </a:extLst>
          </p:cNvPr>
          <p:cNvPicPr>
            <a:picLocks noChangeAspect="1"/>
          </p:cNvPicPr>
          <p:nvPr/>
        </p:nvPicPr>
        <p:blipFill>
          <a:blip r:embed="rId3"/>
          <a:stretch>
            <a:fillRect/>
          </a:stretch>
        </p:blipFill>
        <p:spPr>
          <a:xfrm>
            <a:off x="8603236" y="1038564"/>
            <a:ext cx="1104900" cy="4724400"/>
          </a:xfrm>
          <a:prstGeom prst="rect">
            <a:avLst/>
          </a:prstGeom>
        </p:spPr>
      </p:pic>
      <p:sp>
        <p:nvSpPr>
          <p:cNvPr id="18" name="Google Shape;248;p9">
            <a:extLst>
              <a:ext uri="{FF2B5EF4-FFF2-40B4-BE49-F238E27FC236}">
                <a16:creationId xmlns:a16="http://schemas.microsoft.com/office/drawing/2014/main" id="{B9D859D2-39A2-019E-FDA1-719B2B1016BF}"/>
              </a:ext>
            </a:extLst>
          </p:cNvPr>
          <p:cNvSpPr txBox="1"/>
          <p:nvPr/>
        </p:nvSpPr>
        <p:spPr>
          <a:xfrm>
            <a:off x="7167892" y="1422276"/>
            <a:ext cx="1435343"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31.10.2022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0" name="Google Shape;254;p9">
            <a:extLst>
              <a:ext uri="{FF2B5EF4-FFF2-40B4-BE49-F238E27FC236}">
                <a16:creationId xmlns:a16="http://schemas.microsoft.com/office/drawing/2014/main" id="{5E58F716-5CA6-2E09-FFB0-FC34C9A4EE82}"/>
              </a:ext>
            </a:extLst>
          </p:cNvPr>
          <p:cNvSpPr txBox="1"/>
          <p:nvPr/>
        </p:nvSpPr>
        <p:spPr>
          <a:xfrm>
            <a:off x="9584470" y="1328626"/>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3°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21" name="Google Shape;248;p9">
            <a:extLst>
              <a:ext uri="{FF2B5EF4-FFF2-40B4-BE49-F238E27FC236}">
                <a16:creationId xmlns:a16="http://schemas.microsoft.com/office/drawing/2014/main" id="{4E71CF9C-B847-AD34-5D8A-0F7F421D11D3}"/>
              </a:ext>
            </a:extLst>
          </p:cNvPr>
          <p:cNvSpPr txBox="1"/>
          <p:nvPr/>
        </p:nvSpPr>
        <p:spPr>
          <a:xfrm>
            <a:off x="7258636" y="2604435"/>
            <a:ext cx="1435342"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31.12.2022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2" name="Google Shape;254;p9">
            <a:extLst>
              <a:ext uri="{FF2B5EF4-FFF2-40B4-BE49-F238E27FC236}">
                <a16:creationId xmlns:a16="http://schemas.microsoft.com/office/drawing/2014/main" id="{FEDB37BD-68B5-3296-E833-421BC02F2750}"/>
              </a:ext>
            </a:extLst>
          </p:cNvPr>
          <p:cNvSpPr txBox="1"/>
          <p:nvPr/>
        </p:nvSpPr>
        <p:spPr>
          <a:xfrm>
            <a:off x="9654518" y="2546720"/>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3</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23" name="Google Shape;248;p9">
            <a:extLst>
              <a:ext uri="{FF2B5EF4-FFF2-40B4-BE49-F238E27FC236}">
                <a16:creationId xmlns:a16="http://schemas.microsoft.com/office/drawing/2014/main" id="{ED23089F-2AD3-56F0-E0F8-55296D8CBE05}"/>
              </a:ext>
            </a:extLst>
          </p:cNvPr>
          <p:cNvSpPr txBox="1"/>
          <p:nvPr/>
        </p:nvSpPr>
        <p:spPr>
          <a:xfrm>
            <a:off x="7171606" y="3906977"/>
            <a:ext cx="1522372" cy="452400"/>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2900" b="1" i="0" u="none" strike="noStrike" cap="none" dirty="0">
                <a:solidFill>
                  <a:srgbClr val="002060"/>
                </a:solidFill>
                <a:latin typeface="Calibri"/>
                <a:ea typeface="Calibri"/>
                <a:cs typeface="Calibri"/>
                <a:sym typeface="Calibri"/>
              </a:rPr>
              <a:t>30.04.2023</a:t>
            </a:r>
            <a:endParaRPr sz="2900"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4" name="Google Shape;254;p9">
            <a:extLst>
              <a:ext uri="{FF2B5EF4-FFF2-40B4-BE49-F238E27FC236}">
                <a16:creationId xmlns:a16="http://schemas.microsoft.com/office/drawing/2014/main" id="{C0B6AD3F-CA8F-20FB-A4EE-11CF905DE332}"/>
              </a:ext>
            </a:extLst>
          </p:cNvPr>
          <p:cNvSpPr txBox="1"/>
          <p:nvPr/>
        </p:nvSpPr>
        <p:spPr>
          <a:xfrm>
            <a:off x="9597463" y="3806519"/>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4</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25" name="Google Shape;248;p9">
            <a:extLst>
              <a:ext uri="{FF2B5EF4-FFF2-40B4-BE49-F238E27FC236}">
                <a16:creationId xmlns:a16="http://schemas.microsoft.com/office/drawing/2014/main" id="{D2AFCCED-3BD6-12EB-3E1A-7156AC68FA8C}"/>
              </a:ext>
            </a:extLst>
          </p:cNvPr>
          <p:cNvSpPr txBox="1"/>
          <p:nvPr/>
        </p:nvSpPr>
        <p:spPr>
          <a:xfrm>
            <a:off x="7213264" y="5161496"/>
            <a:ext cx="1480713" cy="45240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30.06.2023</a:t>
            </a:r>
          </a:p>
          <a:p>
            <a:pPr marL="0" marR="0" lvl="0" indent="0" algn="ctr" rtl="0">
              <a:lnSpc>
                <a:spcPct val="100000"/>
              </a:lnSpc>
              <a:spcBef>
                <a:spcPts val="0"/>
              </a:spcBef>
              <a:spcAft>
                <a:spcPts val="0"/>
              </a:spcAft>
              <a:buClr>
                <a:srgbClr val="000000"/>
              </a:buClr>
              <a:buSzPct val="100000"/>
              <a:buFont typeface="Arial"/>
              <a:buNone/>
            </a:pP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6" name="Google Shape;254;p9">
            <a:extLst>
              <a:ext uri="{FF2B5EF4-FFF2-40B4-BE49-F238E27FC236}">
                <a16:creationId xmlns:a16="http://schemas.microsoft.com/office/drawing/2014/main" id="{EBC2152E-7AA6-A18F-22DE-DA1A2884D4BC}"/>
              </a:ext>
            </a:extLst>
          </p:cNvPr>
          <p:cNvSpPr txBox="1"/>
          <p:nvPr/>
        </p:nvSpPr>
        <p:spPr>
          <a:xfrm>
            <a:off x="9613358" y="510129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4°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27" name="Google Shape;791;p17">
            <a:extLst>
              <a:ext uri="{FF2B5EF4-FFF2-40B4-BE49-F238E27FC236}">
                <a16:creationId xmlns:a16="http://schemas.microsoft.com/office/drawing/2014/main" id="{04CFF2A4-F321-0DCF-B034-946A331EA1C5}"/>
              </a:ext>
            </a:extLst>
          </p:cNvPr>
          <p:cNvSpPr txBox="1"/>
          <p:nvPr/>
        </p:nvSpPr>
        <p:spPr>
          <a:xfrm>
            <a:off x="874131" y="794532"/>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ANTICIPO PARI AL 10%, </a:t>
            </a:r>
          </a:p>
        </p:txBody>
      </p:sp>
    </p:spTree>
    <p:extLst>
      <p:ext uri="{BB962C8B-B14F-4D97-AF65-F5344CB8AC3E}">
        <p14:creationId xmlns:p14="http://schemas.microsoft.com/office/powerpoint/2010/main" val="169781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865691"/>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305416"/>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3349246898"/>
              </p:ext>
            </p:extLst>
          </p:nvPr>
        </p:nvGraphicFramePr>
        <p:xfrm>
          <a:off x="4378652" y="1417072"/>
          <a:ext cx="7370707" cy="4377218"/>
        </p:xfrm>
        <a:graphic>
          <a:graphicData uri="http://schemas.openxmlformats.org/drawingml/2006/table">
            <a:tbl>
              <a:tblPr firstRow="1" firstCol="1" bandRow="1">
                <a:tableStyleId>{5C22544A-7EE6-4342-B048-85BDC9FD1C3A}</a:tableStyleId>
              </a:tblPr>
              <a:tblGrid>
                <a:gridCol w="3688522">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38513">
                <a:tc gridSpan="2">
                  <a:txBody>
                    <a:bodyPr/>
                    <a:lstStyle/>
                    <a:p>
                      <a:pPr algn="ctr"/>
                      <a:r>
                        <a:rPr lang="it-IT" sz="1200" b="1" i="0" u="none" strike="noStrike" cap="none" dirty="0">
                          <a:solidFill>
                            <a:schemeClr val="bg1"/>
                          </a:solidFill>
                          <a:effectLst/>
                          <a:latin typeface="Calibri" panose="020F0502020204030204" pitchFamily="34" charset="0"/>
                          <a:ea typeface="+mn-ea"/>
                          <a:cs typeface="Calibri" panose="020F0502020204030204" pitchFamily="34" charset="0"/>
                          <a:sym typeface="Arial"/>
                        </a:rPr>
                        <a:t>MODIFICA AL DISCIPLINARE DM 1061/2021</a:t>
                      </a: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274449">
                <a:tc>
                  <a:txBody>
                    <a:bodyPr/>
                    <a:lstStyle/>
                    <a:p>
                      <a:pPr algn="ctr"/>
                      <a:r>
                        <a:rPr lang="it-IT" sz="1200" b="1" i="0" u="none" strike="noStrike" cap="none" dirty="0">
                          <a:solidFill>
                            <a:schemeClr val="bg1"/>
                          </a:solidFill>
                          <a:effectLst/>
                          <a:latin typeface="Calibri" panose="020F0502020204030204" pitchFamily="34" charset="0"/>
                          <a:ea typeface="+mn-ea"/>
                          <a:cs typeface="Calibri" panose="020F0502020204030204" pitchFamily="34" charset="0"/>
                          <a:sym typeface="Arial"/>
                        </a:rPr>
                        <a:t>DISCIPLINARE ALLEGATO AL DM 1061/2021 </a:t>
                      </a: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1061/2021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it-IT" sz="1200" b="1" dirty="0">
                          <a:solidFill>
                            <a:schemeClr val="bg1"/>
                          </a:solidFill>
                          <a:effectLst/>
                          <a:latin typeface="Calibri" panose="020F0502020204030204" pitchFamily="34" charset="0"/>
                          <a:cs typeface="Calibri" panose="020F0502020204030204" pitchFamily="34" charset="0"/>
                        </a:rPr>
                        <a:t>MODIFICATO GIUSTO DM 360/2022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277025">
                <a:tc>
                  <a:txBody>
                    <a:bodyPr/>
                    <a:lstStyle/>
                    <a:p>
                      <a:pPr algn="ctr"/>
                      <a:r>
                        <a:rPr lang="it-IT" sz="1200" b="1" i="0" u="none" strike="noStrike" cap="none" dirty="0">
                          <a:solidFill>
                            <a:schemeClr val="bg1"/>
                          </a:solidFill>
                          <a:effectLst/>
                          <a:latin typeface="Calibri" panose="020F0502020204030204" pitchFamily="34" charset="0"/>
                          <a:ea typeface="+mn-ea"/>
                          <a:cs typeface="Calibri" panose="020F0502020204030204" pitchFamily="34" charset="0"/>
                          <a:sym typeface="Arial"/>
                        </a:rPr>
                        <a:t>ART. 3 COMMA 9</a:t>
                      </a:r>
                    </a:p>
                    <a:p>
                      <a:pPr algn="ctr"/>
                      <a:r>
                        <a:rPr lang="it-IT" sz="1200" b="1" i="0" u="none" strike="noStrike" cap="none" dirty="0">
                          <a:solidFill>
                            <a:schemeClr val="bg1"/>
                          </a:solidFill>
                          <a:effectLst/>
                          <a:latin typeface="Calibri" panose="020F0502020204030204" pitchFamily="34" charset="0"/>
                          <a:ea typeface="+mn-ea"/>
                          <a:cs typeface="Calibri" panose="020F0502020204030204" pitchFamily="34" charset="0"/>
                          <a:sym typeface="Arial"/>
                        </a:rPr>
                        <a:t>(versione originaria) </a:t>
                      </a: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9</a:t>
                      </a:r>
                    </a:p>
                    <a:p>
                      <a:pPr algn="ctr"/>
                      <a:r>
                        <a:rPr lang="it-IT" sz="1200" b="1" dirty="0">
                          <a:solidFill>
                            <a:schemeClr val="bg1"/>
                          </a:solidFill>
                          <a:effectLst/>
                          <a:latin typeface="Calibri" panose="020F0502020204030204" pitchFamily="34" charset="0"/>
                          <a:cs typeface="Calibri" panose="020F0502020204030204" pitchFamily="34" charset="0"/>
                        </a:rPr>
                        <a:t>(nuova versione)</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346281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0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9. Il Ministero dell’Università e della Ricerca e l’Autorità di Gestione del PON “Ricerca e Innovazione” 2014- 2020, in ottemperanza alle disposizioni di cui all’art. 125 paragrafo 2, lett. d) e all’art. 110 e ss. del Reg. (UE) n. 1303/2013 e all’Allegato III del Reg. (UE) n. 480/2014, alle norme nazionali in materia di monitoraggio e sorveglianza del Programma, sovrintende al monitoraggio del PON e acquisisce informazioni sull’avanzamento degli interventi.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0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Ciascun soggetto beneficiario delle risorse è tenuto conseguentemente ad alimentare con cadenza bimestrale il sistema informativo del PON “Ricerca e Innovazione” 2014-2020 con dati di avanzamento procedurale, finanziario e fisico degli interventi fino alla conclusione degli stessi e al conseguimento del titolo in relazione a ciascun destinatario di borsa di dottorato". </a:t>
                      </a:r>
                    </a:p>
                  </a:txBody>
                  <a:tcPr marL="32123" marR="3212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000" b="1" dirty="0">
                          <a:solidFill>
                            <a:srgbClr val="002060"/>
                          </a:solidFill>
                          <a:effectLst/>
                          <a:latin typeface="Calibri" panose="020F0502020204030204" pitchFamily="34" charset="0"/>
                          <a:cs typeface="Calibri" panose="020F0502020204030204" pitchFamily="34" charset="0"/>
                        </a:rPr>
                        <a:t>9. Il Ministero dell’Università e della Ricerca e l’Autorità di Gestione del PON “Ricerca e Innovazione” 2014- 2020, in ottemperanza alle disposizioni di cui all’art. 125 paragrafo 2, lett. d) e all’art. 110 e ss. del Reg. (UE) n. 1303/2013 e all’Allegato III del Reg. (UE) n. 480/2014, alle norme nazionali in materia di monitoraggio e sorveglianza del Programma, sovrintende al monitoraggio del PON e acquisisce informazioni sull’avanzamento degli interventi. </a:t>
                      </a:r>
                    </a:p>
                    <a:p>
                      <a:pPr algn="just"/>
                      <a:r>
                        <a:rPr lang="it-IT" sz="1000" b="1" dirty="0">
                          <a:solidFill>
                            <a:srgbClr val="002060"/>
                          </a:solidFill>
                          <a:effectLst/>
                          <a:latin typeface="Calibri" panose="020F0502020204030204" pitchFamily="34" charset="0"/>
                          <a:cs typeface="Calibri" panose="020F0502020204030204" pitchFamily="34" charset="0"/>
                        </a:rPr>
                        <a:t>Ciascun soggetto beneficiario delle risorse è tenuto conseguentemente ad alimentare con la cadenza periodica di cui all’art.3, comma 6 il sistema informativo del PON “Ricerca e Innovazione” 2014-2020 con dati di avanzamento procedurale, finanziario e fisico degli interventi fino alla conclusione degli stessi e al conseguimento del titolo in relazione a ciascun destinatario di borsa di dottorato". </a:t>
                      </a:r>
                    </a:p>
                    <a:p>
                      <a:pPr algn="just"/>
                      <a:endParaRPr lang="it-IT" sz="1000" b="1" dirty="0">
                        <a:solidFill>
                          <a:srgbClr val="002060"/>
                        </a:solidFill>
                        <a:effectLst/>
                        <a:latin typeface="Calibri" panose="020F0502020204030204" pitchFamily="34" charset="0"/>
                        <a:cs typeface="Calibri" panose="020F0502020204030204" pitchFamily="34" charset="0"/>
                      </a:endParaRPr>
                    </a:p>
                  </a:txBody>
                  <a:tcPr marL="32123" marR="3212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
        <p:nvSpPr>
          <p:cNvPr id="7" name="Google Shape;791;p17">
            <a:extLst>
              <a:ext uri="{FF2B5EF4-FFF2-40B4-BE49-F238E27FC236}">
                <a16:creationId xmlns:a16="http://schemas.microsoft.com/office/drawing/2014/main" id="{9E644458-6691-3308-E9DF-949063BFA037}"/>
              </a:ext>
            </a:extLst>
          </p:cNvPr>
          <p:cNvSpPr txBox="1"/>
          <p:nvPr/>
        </p:nvSpPr>
        <p:spPr>
          <a:xfrm>
            <a:off x="724221" y="398265"/>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MODIFICHE AL DISCIPLINARE ALLEGATO DM 1061… </a:t>
            </a:r>
          </a:p>
        </p:txBody>
      </p:sp>
    </p:spTree>
    <p:extLst>
      <p:ext uri="{BB962C8B-B14F-4D97-AF65-F5344CB8AC3E}">
        <p14:creationId xmlns:p14="http://schemas.microsoft.com/office/powerpoint/2010/main" val="358093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MODIFICHE AL DISCIPLINARE ALLEGATO DM 1061…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3214708133"/>
              </p:ext>
            </p:extLst>
          </p:nvPr>
        </p:nvGraphicFramePr>
        <p:xfrm>
          <a:off x="4454769" y="1012320"/>
          <a:ext cx="7364370" cy="5290812"/>
        </p:xfrm>
        <a:graphic>
          <a:graphicData uri="http://schemas.openxmlformats.org/drawingml/2006/table">
            <a:tbl>
              <a:tblPr firstRow="1" firstCol="1" bandRow="1">
                <a:tableStyleId>{5C22544A-7EE6-4342-B048-85BDC9FD1C3A}</a:tableStyleId>
              </a:tblPr>
              <a:tblGrid>
                <a:gridCol w="3682185">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75057">
                <a:tc gridSpan="2">
                  <a:txBody>
                    <a:bodyPr/>
                    <a:lstStyle/>
                    <a:p>
                      <a:pPr algn="ctr"/>
                      <a:r>
                        <a:rPr lang="it-IT" sz="1200" dirty="0">
                          <a:effectLst/>
                        </a:rPr>
                        <a:t>MODIFICA AL DISCIPLINARE DM 1061/2021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34685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1061/2021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1061/2021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it-IT" sz="1200" b="1" dirty="0">
                          <a:solidFill>
                            <a:schemeClr val="bg1"/>
                          </a:solidFill>
                          <a:effectLst/>
                          <a:latin typeface="Calibri" panose="020F0502020204030204" pitchFamily="34" charset="0"/>
                          <a:cs typeface="Calibri" panose="020F0502020204030204" pitchFamily="34" charset="0"/>
                        </a:rPr>
                        <a:t>MODIFICATO GIUSTO DM 360/2022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50113">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1</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1</a:t>
                      </a:r>
                    </a:p>
                    <a:p>
                      <a:pPr algn="ctr"/>
                      <a:r>
                        <a:rPr lang="it-IT" sz="1200" b="1" dirty="0">
                          <a:solidFill>
                            <a:schemeClr val="bg1"/>
                          </a:solidFill>
                          <a:effectLst/>
                          <a:latin typeface="Calibri" panose="020F0502020204030204" pitchFamily="34" charset="0"/>
                          <a:cs typeface="Calibri" panose="020F0502020204030204" pitchFamily="34" charset="0"/>
                        </a:rPr>
                        <a:t>(nuova versione)</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376412">
                <a:tc>
                  <a:txBody>
                    <a:bodyPr/>
                    <a:lstStyle/>
                    <a:p>
                      <a:pPr marL="228600" marR="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it-IT" sz="1000" b="1" dirty="0">
                          <a:solidFill>
                            <a:srgbClr val="002060"/>
                          </a:solidFill>
                          <a:effectLst/>
                          <a:latin typeface="Calibri" panose="020F0502020204030204" pitchFamily="34" charset="0"/>
                          <a:cs typeface="Calibri" panose="020F0502020204030204" pitchFamily="34" charset="0"/>
                        </a:rPr>
                        <a:t> I pagamenti in favore dei soggetti beneficiari sono effettuati secondo i seguenti tempi e modalità:</a:t>
                      </a:r>
                      <a:br>
                        <a:rPr lang="it-IT" sz="1000" b="1" dirty="0">
                          <a:solidFill>
                            <a:srgbClr val="002060"/>
                          </a:solidFill>
                          <a:effectLst/>
                          <a:latin typeface="Calibri" panose="020F0502020204030204" pitchFamily="34" charset="0"/>
                          <a:cs typeface="Calibri" panose="020F0502020204030204" pitchFamily="34" charset="0"/>
                        </a:rPr>
                      </a:br>
                      <a:endParaRPr lang="it-IT" sz="1000" b="1" dirty="0">
                        <a:solidFill>
                          <a:srgbClr val="002060"/>
                        </a:solidFill>
                        <a:effectLst/>
                        <a:latin typeface="Calibri" panose="020F0502020204030204" pitchFamily="34" charset="0"/>
                        <a:cs typeface="Calibri" panose="020F0502020204030204" pitchFamily="34" charset="0"/>
                      </a:endParaRPr>
                    </a:p>
                    <a:p>
                      <a:pPr marL="228600" marR="0" indent="-228600" algn="l"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 un anticipo pari al 10% del totale del finanziamento a seguito della presentazione di quanto previsto dall’art. 3 comma 2 e 3 del citato Disciplinare</a:t>
                      </a:r>
                    </a:p>
                    <a:p>
                      <a:pPr marL="228600" marR="0" indent="-228600" algn="l"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 ulteriori erogazioni, salvo il predetto anticipo, saranno disposte al 30 aprile, al 30 agosto e al 31 dicembre di ciascuna annualità in relazione alla rendicontazione delle attività svolte, con cadenza bimestrale, subordinatamente alla presentazione della documentazione di cui all’art. 3, comma 6 del  citato Disciplinare;</a:t>
                      </a:r>
                    </a:p>
                    <a:p>
                      <a:pPr marL="228600" marR="0" indent="-2286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l’ultima tranche, a seguito di rendicontazione delle attività svolte al 31 dicembre 2023, con il </a:t>
                      </a: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sostegno delle risorse di cui al presente decreto. Tale rendicontazione dovrà essere presentata entro i </a:t>
                      </a: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successivi 30 giorni.   </a:t>
                      </a:r>
                      <a:endPar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228600" marR="0" indent="-228600" algn="just" defTabSz="914400" rtl="0" eaLnBrk="1" fontAlgn="auto" latinLnBrk="0" hangingPunct="1">
                        <a:lnSpc>
                          <a:spcPct val="100000"/>
                        </a:lnSpc>
                        <a:spcBef>
                          <a:spcPts val="0"/>
                        </a:spcBef>
                        <a:spcAft>
                          <a:spcPts val="0"/>
                        </a:spcAft>
                        <a:buClr>
                          <a:srgbClr val="000000"/>
                        </a:buClr>
                        <a:buSzTx/>
                        <a:buFontTx/>
                        <a:buAutoNum type="arabicPeriod"/>
                        <a:tabLst/>
                        <a:defRPr/>
                      </a:pPr>
                      <a:r>
                        <a:rPr lang="it-IT" sz="1000" b="1" dirty="0">
                          <a:solidFill>
                            <a:srgbClr val="002060"/>
                          </a:solidFill>
                          <a:effectLst/>
                          <a:latin typeface="Calibri" panose="020F0502020204030204" pitchFamily="34" charset="0"/>
                          <a:cs typeface="Calibri" panose="020F0502020204030204" pitchFamily="34" charset="0"/>
                        </a:rPr>
                        <a:t>I pagamenti in favore dei soggetti beneficiari sono effettuati secondo i seguenti tempi e modalità:</a:t>
                      </a:r>
                    </a:p>
                    <a:p>
                      <a:pPr marL="228600" marR="0" indent="-228600" algn="just" defTabSz="914400" rtl="0" eaLnBrk="1" fontAlgn="auto" latinLnBrk="0" hangingPunct="1">
                        <a:lnSpc>
                          <a:spcPct val="100000"/>
                        </a:lnSpc>
                        <a:spcBef>
                          <a:spcPts val="0"/>
                        </a:spcBef>
                        <a:spcAft>
                          <a:spcPts val="0"/>
                        </a:spcAft>
                        <a:buClr>
                          <a:srgbClr val="000000"/>
                        </a:buClr>
                        <a:buSzTx/>
                        <a:buFontTx/>
                        <a:buAutoNum type="arabicPeriod"/>
                        <a:tabLst/>
                        <a:defRPr/>
                      </a:pPr>
                      <a:endParaRPr lang="it-IT" sz="1000" b="1" dirty="0">
                        <a:solidFill>
                          <a:srgbClr val="002060"/>
                        </a:solidFill>
                        <a:effectLst/>
                        <a:latin typeface="Calibri" panose="020F0502020204030204" pitchFamily="34" charset="0"/>
                        <a:cs typeface="Calibri" panose="020F0502020204030204" pitchFamily="34" charset="0"/>
                      </a:endParaRPr>
                    </a:p>
                    <a:p>
                      <a:pPr marL="228600" marR="0" indent="-228600" algn="just" defTabSz="914400" rtl="0" eaLnBrk="1" fontAlgn="auto" latinLnBrk="0" hangingPunct="1">
                        <a:lnSpc>
                          <a:spcPct val="100000"/>
                        </a:lnSpc>
                        <a:spcBef>
                          <a:spcPts val="0"/>
                        </a:spcBef>
                        <a:spcAft>
                          <a:spcPts val="0"/>
                        </a:spcAft>
                        <a:buClr>
                          <a:srgbClr val="000000"/>
                        </a:buClr>
                        <a:buSzTx/>
                        <a:buFont typeface="Arial"/>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un anticipo pari al 10% del totale del finanziamento a seguito della presentazione di quanto previsto dall’art. 3, commi 2 e 3, del presente Disciplinare; </a:t>
                      </a:r>
                    </a:p>
                    <a:p>
                      <a:pPr marL="228600" marR="0" indent="-2286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ulteriori erogazioni, salvo il predetto anticipo, saranno disposte al 30 giugno, al 30 settembre e al 31 dicembre di ciascuna annualità in relazione alla rendicontazione delle attività svolte e al perfezionamento dei relativi controlli di competenza del MUR, con le modalità e i tempi previsti dal precedente art. 3, comma 6; </a:t>
                      </a:r>
                    </a:p>
                    <a:p>
                      <a:pPr marL="228600" marR="0" indent="-2286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endParaRPr lang="it-IT" sz="1000" b="1" dirty="0">
                        <a:solidFill>
                          <a:srgbClr val="002060"/>
                        </a:solidFill>
                        <a:effectLst/>
                        <a:latin typeface="Calibri" panose="020F0502020204030204" pitchFamily="34" charset="0"/>
                        <a:cs typeface="Calibri" panose="020F0502020204030204" pitchFamily="34" charset="0"/>
                      </a:endParaRPr>
                    </a:p>
                    <a:p>
                      <a:pPr marL="228600" marR="0" indent="-2286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lang="it-IT" sz="1000" b="1" dirty="0">
                          <a:solidFill>
                            <a:srgbClr val="002060"/>
                          </a:solidFill>
                          <a:effectLst/>
                          <a:latin typeface="Calibri" panose="020F0502020204030204" pitchFamily="34" charset="0"/>
                          <a:cs typeface="Calibri" panose="020F0502020204030204" pitchFamily="34" charset="0"/>
                        </a:rPr>
                        <a:t>l’ultima tranche, relativa alle attività svolte nel bimestre novembre – dicembre 2023, verrà erogata a seguito della rendicontazione delle attività da effettuarsi il 29 febbraio 2024 e del perfezionamento dei relativi controlli di competenza del MUR. </a:t>
                      </a:r>
                    </a:p>
                  </a:txBody>
                  <a:tcPr marL="32123" marR="3212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379986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483218"/>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054544" y="319169"/>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44261" y="1688559"/>
            <a:ext cx="8096209" cy="5262939"/>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modificare impresa  o l’ente (impresa/università /centro di ricerca) per il periodo  estero?</a:t>
            </a: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457200" indent="-457200">
              <a:buFontTx/>
              <a:buChar char="-"/>
            </a:pPr>
            <a:r>
              <a:rPr lang="it-IT" sz="2800" dirty="0">
                <a:solidFill>
                  <a:srgbClr val="002060"/>
                </a:solidFill>
                <a:latin typeface="Calibri"/>
                <a:ea typeface="Calibri"/>
                <a:cs typeface="Calibri"/>
                <a:sym typeface="Calibri"/>
              </a:rPr>
              <a:t>Nota pec motivata del Coordinatore del corso o verbale del  collegio di dottorato indirizzata all’indirizzo PEC della Direzione generale della ricerca: </a:t>
            </a:r>
          </a:p>
          <a:p>
            <a:r>
              <a:rPr lang="it-IT" sz="2800" dirty="0">
                <a:solidFill>
                  <a:srgbClr val="002060"/>
                </a:solidFill>
                <a:latin typeface="Calibri"/>
                <a:ea typeface="Calibri"/>
                <a:cs typeface="Calibri"/>
                <a:sym typeface="Calibri"/>
              </a:rPr>
              <a:t>	</a:t>
            </a:r>
            <a:r>
              <a:rPr lang="it-IT" sz="2800" dirty="0">
                <a:solidFill>
                  <a:srgbClr val="002060"/>
                </a:solidFill>
                <a:latin typeface="Calibri"/>
                <a:ea typeface="Calibri"/>
                <a:cs typeface="Calibri"/>
                <a:sym typeface="Calibri"/>
                <a:hlinkClick r:id="rId4"/>
              </a:rPr>
              <a:t> dgricerca@pec.mur.gov.it</a:t>
            </a:r>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209335" y="177552"/>
            <a:ext cx="11802153"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338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525089"/>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887072" y="361040"/>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455943" y="1785516"/>
            <a:ext cx="8096209" cy="4708941"/>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possibile inserire periodo estero laddove non è stato  previsto?</a:t>
            </a:r>
          </a:p>
          <a:p>
            <a:pPr marL="342900" lvl="0" indent="-342900">
              <a:buFont typeface="Arial" panose="020B0604020202020204" pitchFamily="34" charset="0"/>
              <a:buChar char="•"/>
            </a:pP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Nota pec motivata del Coordinatore del corso o verbale del  collegio di dottorato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motivazione, autorizzerà ma il </a:t>
            </a:r>
            <a:r>
              <a:rPr lang="it-IT" sz="2400" u="sng" dirty="0">
                <a:solidFill>
                  <a:srgbClr val="002060"/>
                </a:solidFill>
                <a:latin typeface="Calibri"/>
                <a:ea typeface="Calibri"/>
                <a:cs typeface="Calibri"/>
                <a:sym typeface="Calibri"/>
              </a:rPr>
              <a:t>periodo estero verrà computato con UCS Italia</a:t>
            </a:r>
            <a:r>
              <a:rPr lang="it-IT" sz="2400" dirty="0">
                <a:solidFill>
                  <a:srgbClr val="002060"/>
                </a:solidFill>
                <a:latin typeface="Calibri"/>
                <a:ea typeface="Calibri"/>
                <a:cs typeface="Calibri"/>
                <a:sym typeface="Calibri"/>
              </a:rPr>
              <a:t> e il dottorando potrà rendicontare il periodo estero.</a:t>
            </a:r>
          </a:p>
          <a:p>
            <a:pPr marL="457200" indent="-457200">
              <a:buFontTx/>
              <a:buChar char="-"/>
            </a:pPr>
            <a:r>
              <a:rPr lang="it-IT" sz="2400" dirty="0">
                <a:solidFill>
                  <a:srgbClr val="002060"/>
                </a:solidFill>
                <a:latin typeface="Calibri"/>
                <a:ea typeface="Calibri"/>
                <a:cs typeface="Calibri"/>
                <a:sym typeface="Calibri"/>
              </a:rPr>
              <a:t>non cambia il finanziamento assegnato!!</a:t>
            </a: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237246" y="177552"/>
            <a:ext cx="11774242"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300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49717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42896" y="374997"/>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440720"/>
            <a:ext cx="8868678" cy="630937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chiedere che non sarà svolto il  periodo estero pur essendo stato previsto originariamente?</a:t>
            </a:r>
            <a:endParaRPr lang="it-IT" sz="28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Nota pec motivata del Coordinatore del corso o verbale del  collegio di dottorato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a:p>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motivazione, autorizzerà la variazione di progetto e </a:t>
            </a:r>
            <a:r>
              <a:rPr lang="it-IT" sz="2400" u="sng" dirty="0">
                <a:solidFill>
                  <a:srgbClr val="002060"/>
                </a:solidFill>
                <a:latin typeface="Calibri"/>
                <a:ea typeface="Calibri"/>
                <a:cs typeface="Calibri"/>
                <a:sym typeface="Calibri"/>
              </a:rPr>
              <a:t>sarà riattualizzato  il correlato finanziamento, in quanto per il periodo originariamente estero sarà valorizzato con UCS Italia </a:t>
            </a:r>
          </a:p>
          <a:p>
            <a:pPr marL="457200" indent="-457200">
              <a:buFontTx/>
              <a:buChar char="-"/>
            </a:pPr>
            <a:r>
              <a:rPr lang="it-IT" sz="2400" dirty="0">
                <a:solidFill>
                  <a:srgbClr val="002060"/>
                </a:solidFill>
                <a:latin typeface="Calibri"/>
                <a:ea typeface="Calibri"/>
                <a:cs typeface="Calibri"/>
                <a:sym typeface="Calibri"/>
              </a:rPr>
              <a:t>il finanziamento sarà riparametrato in diminuzione dato che l’UCS da estero sarà valorizzato in UCS Italia</a:t>
            </a:r>
            <a:endParaRPr lang="it-IT" sz="2400" u="sng" dirty="0">
              <a:solidFill>
                <a:srgbClr val="002060"/>
              </a:solidFill>
              <a:latin typeface="Calibri"/>
              <a:ea typeface="Calibri"/>
              <a:cs typeface="Calibri"/>
              <a:sym typeface="Calibri"/>
            </a:endParaRPr>
          </a:p>
          <a:p>
            <a:pPr marL="457200" indent="-457200">
              <a:buFontTx/>
              <a:buChar char="-"/>
            </a:pPr>
            <a:endParaRPr lang="it-IT" sz="2400" u="sng"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209335" y="177552"/>
            <a:ext cx="11862298"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3071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49717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026640" y="277302"/>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562348" y="1440720"/>
            <a:ext cx="8452197" cy="5078273"/>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autorizzare ulteriori incarichi al dottorando?</a:t>
            </a:r>
          </a:p>
          <a:p>
            <a:pPr lvl="0" algn="ctr"/>
            <a:r>
              <a:rPr lang="it-IT" sz="2800" u="sng" dirty="0">
                <a:solidFill>
                  <a:srgbClr val="002060"/>
                </a:solidFill>
                <a:latin typeface="Calibri"/>
                <a:ea typeface="Calibri"/>
                <a:cs typeface="Calibri"/>
                <a:sym typeface="Calibri"/>
              </a:rPr>
              <a:t>Art. 12 DM 226/2021</a:t>
            </a:r>
          </a:p>
          <a:p>
            <a:r>
              <a:rPr lang="it-IT" sz="2000" dirty="0">
                <a:solidFill>
                  <a:srgbClr val="002060"/>
                </a:solidFill>
                <a:latin typeface="Calibri"/>
                <a:ea typeface="Calibri"/>
                <a:cs typeface="Calibri"/>
                <a:sym typeface="Calibri"/>
              </a:rPr>
              <a:t>Il corso di dottorato richiede un impegno esclusivo e a tempo pieno, ferme restando le disposizioni di cui al comma 4 e di cui all’articolo 10, comma 2, lettera b). </a:t>
            </a:r>
          </a:p>
          <a:p>
            <a:r>
              <a:rPr lang="it-IT" sz="2000" dirty="0">
                <a:solidFill>
                  <a:srgbClr val="002060"/>
                </a:solidFill>
                <a:latin typeface="Calibri"/>
                <a:ea typeface="Calibri"/>
                <a:cs typeface="Calibri"/>
                <a:sym typeface="Calibri"/>
              </a:rPr>
              <a:t>l collegio dei docenti</a:t>
            </a:r>
            <a:r>
              <a:rPr lang="it-IT" sz="2000" u="sng" dirty="0">
                <a:solidFill>
                  <a:srgbClr val="002060"/>
                </a:solidFill>
                <a:latin typeface="Calibri"/>
                <a:ea typeface="Calibri"/>
                <a:cs typeface="Calibri"/>
                <a:sym typeface="Calibri"/>
              </a:rPr>
              <a:t>, secondo modalità definite dai regolamenti di ateneo</a:t>
            </a:r>
            <a:r>
              <a:rPr lang="it-IT" sz="2000" dirty="0">
                <a:solidFill>
                  <a:srgbClr val="002060"/>
                </a:solidFill>
                <a:latin typeface="Calibri"/>
                <a:ea typeface="Calibri"/>
                <a:cs typeface="Calibri"/>
                <a:sym typeface="Calibri"/>
              </a:rPr>
              <a:t>, può autorizzare il dottorando a svolgere attività retribuite che consentono di acquisire competenze concernenti l’ambito formativo del dottorato, previa valutazione della compatibilità delle medesime attività con il proficuo svolgimento delle attività formative, didattiche e di ricerca del corso di dottorato.</a:t>
            </a:r>
          </a:p>
          <a:p>
            <a:r>
              <a:rPr lang="it-IT" sz="2000" dirty="0">
                <a:solidFill>
                  <a:srgbClr val="002060"/>
                </a:solidFill>
                <a:latin typeface="Calibri"/>
                <a:ea typeface="Calibri"/>
                <a:cs typeface="Calibri"/>
                <a:sym typeface="Calibri"/>
              </a:rPr>
              <a:t> I </a:t>
            </a:r>
            <a:r>
              <a:rPr lang="it-IT" sz="2000" u="sng" dirty="0">
                <a:solidFill>
                  <a:srgbClr val="002060"/>
                </a:solidFill>
                <a:latin typeface="Calibri"/>
                <a:ea typeface="Calibri"/>
                <a:cs typeface="Calibri"/>
                <a:sym typeface="Calibri"/>
              </a:rPr>
              <a:t>regolamenti di ateneo</a:t>
            </a:r>
            <a:r>
              <a:rPr lang="it-IT" sz="2000" dirty="0">
                <a:solidFill>
                  <a:srgbClr val="002060"/>
                </a:solidFill>
                <a:latin typeface="Calibri"/>
                <a:ea typeface="Calibri"/>
                <a:cs typeface="Calibri"/>
                <a:sym typeface="Calibri"/>
              </a:rPr>
              <a:t> possono stabilire un limite massimo al reddito del dottorando, compatibile con la borsa di studio e, in ogni caso, non superiore all’importo della borsa medesima.</a:t>
            </a: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81423" y="177552"/>
            <a:ext cx="1183006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830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49717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14984" y="402911"/>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562348" y="2365362"/>
            <a:ext cx="8452197" cy="236983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possibile autorizzare ulteriori incarichi al dottorando?</a:t>
            </a:r>
            <a:br>
              <a:rPr lang="it-IT" sz="2400" b="1" dirty="0">
                <a:solidFill>
                  <a:srgbClr val="002060"/>
                </a:solidFill>
                <a:latin typeface="Calibri"/>
                <a:ea typeface="Calibri"/>
                <a:cs typeface="Calibri"/>
                <a:sym typeface="Calibri"/>
              </a:rPr>
            </a:br>
            <a:endParaRPr lang="it-IT" sz="2400" b="1" dirty="0">
              <a:solidFill>
                <a:srgbClr val="002060"/>
              </a:solidFill>
              <a:latin typeface="Calibri"/>
              <a:ea typeface="Calibri"/>
              <a:cs typeface="Calibri"/>
              <a:sym typeface="Calibri"/>
            </a:endParaRPr>
          </a:p>
          <a:p>
            <a:r>
              <a:rPr lang="it-IT" sz="2400" dirty="0">
                <a:solidFill>
                  <a:srgbClr val="002060"/>
                </a:solidFill>
                <a:latin typeface="Calibri"/>
                <a:ea typeface="Calibri"/>
                <a:cs typeface="Calibri"/>
                <a:sym typeface="Calibri"/>
              </a:rPr>
              <a:t>Nota pec motivata del Coordinatore del corso o verbale del  collegio di dottorato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81423" y="177552"/>
            <a:ext cx="1183006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125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315734"/>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14984" y="38895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153976" y="1552376"/>
            <a:ext cx="8982199" cy="5632271"/>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svolgere il periodo sede/impresa/estero in smart working?</a:t>
            </a:r>
          </a:p>
          <a:p>
            <a:pPr marL="34290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Nota pec motivata del Coordinatore del corso o verbale del  collegio di dottorato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motivazione, autorizzerà ma se si tratta di  </a:t>
            </a:r>
            <a:r>
              <a:rPr lang="it-IT" sz="2400" u="sng" dirty="0">
                <a:solidFill>
                  <a:srgbClr val="002060"/>
                </a:solidFill>
                <a:latin typeface="Calibri"/>
                <a:ea typeface="Calibri"/>
                <a:cs typeface="Calibri"/>
                <a:sym typeface="Calibri"/>
              </a:rPr>
              <a:t>periodo estero verrà computato con UCS Italia </a:t>
            </a:r>
            <a:r>
              <a:rPr lang="it-IT" sz="2400" dirty="0">
                <a:solidFill>
                  <a:srgbClr val="002060"/>
                </a:solidFill>
                <a:latin typeface="Calibri"/>
                <a:ea typeface="Calibri"/>
                <a:cs typeface="Calibri"/>
                <a:sym typeface="Calibri"/>
              </a:rPr>
              <a:t>e il ricercatore potrà rendicontare il periodo estero in smart working. </a:t>
            </a:r>
          </a:p>
          <a:p>
            <a:pPr marL="457200" indent="-457200">
              <a:buFontTx/>
              <a:buChar char="-"/>
            </a:pPr>
            <a:r>
              <a:rPr lang="it-IT" sz="2400" u="sng" dirty="0">
                <a:solidFill>
                  <a:srgbClr val="002060"/>
                </a:solidFill>
                <a:latin typeface="Calibri"/>
                <a:ea typeface="Calibri"/>
                <a:cs typeface="Calibri"/>
                <a:sym typeface="Calibri"/>
              </a:rPr>
              <a:t>In tale ultimo caso  sarà attualizzato l’importo assegnato, con correlata diminuzione del  correlato finanziamento </a:t>
            </a:r>
          </a:p>
          <a:p>
            <a:endParaRPr lang="it-IT" sz="24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81423" y="177552"/>
            <a:ext cx="1183006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712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44134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42896" y="361040"/>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761731"/>
            <a:ext cx="8868678" cy="4647386"/>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possibile la partecipazione dottorandi dm 1061 a: bandi europei, bandi nazionali, bandi regionali, concorsi, corsi, ecc.?</a:t>
            </a:r>
          </a:p>
          <a:p>
            <a:pPr marL="342900" indent="-342900">
              <a:buFont typeface="Arial" panose="020B0604020202020204" pitchFamily="34" charset="0"/>
              <a:buChar char="•"/>
            </a:pPr>
            <a:endParaRPr lang="it-IT" sz="2400" dirty="0">
              <a:solidFill>
                <a:srgbClr val="002060"/>
              </a:solidFill>
              <a:latin typeface="Calibri"/>
              <a:ea typeface="Calibri"/>
              <a:cs typeface="Calibri"/>
              <a:sym typeface="Calibri"/>
            </a:endParaRPr>
          </a:p>
          <a:p>
            <a:pPr marL="457200" indent="-457200">
              <a:buFontTx/>
              <a:buChar char="-"/>
            </a:pPr>
            <a:r>
              <a:rPr lang="it-IT" sz="2400" i="1" dirty="0">
                <a:solidFill>
                  <a:srgbClr val="002060"/>
                </a:solidFill>
                <a:latin typeface="Calibri"/>
                <a:ea typeface="Calibri"/>
                <a:cs typeface="Calibri"/>
                <a:sym typeface="Calibri"/>
              </a:rPr>
              <a:t>Non è possibile </a:t>
            </a:r>
            <a:r>
              <a:rPr lang="it-IT" sz="2400" i="1" u="sng" dirty="0">
                <a:solidFill>
                  <a:srgbClr val="002060"/>
                </a:solidFill>
                <a:latin typeface="Calibri"/>
                <a:ea typeface="Calibri"/>
                <a:cs typeface="Calibri"/>
                <a:sym typeface="Calibri"/>
              </a:rPr>
              <a:t>rendicontare </a:t>
            </a:r>
            <a:r>
              <a:rPr lang="it-IT" sz="2400" i="1" dirty="0">
                <a:solidFill>
                  <a:srgbClr val="002060"/>
                </a:solidFill>
                <a:latin typeface="Calibri"/>
                <a:ea typeface="Calibri"/>
                <a:cs typeface="Calibri"/>
                <a:sym typeface="Calibri"/>
              </a:rPr>
              <a:t>le attività dei dottorandi dm 1061 su altri progetti  (es. PRIN, Horizon Europe!!). </a:t>
            </a: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Ai fini della </a:t>
            </a:r>
            <a:r>
              <a:rPr lang="it-IT" sz="2400" u="sng" dirty="0">
                <a:solidFill>
                  <a:srgbClr val="002060"/>
                </a:solidFill>
                <a:latin typeface="Calibri"/>
                <a:ea typeface="Calibri"/>
                <a:cs typeface="Calibri"/>
                <a:sym typeface="Calibri"/>
              </a:rPr>
              <a:t>partecipazione</a:t>
            </a:r>
            <a:r>
              <a:rPr lang="it-IT" sz="2400" dirty="0">
                <a:solidFill>
                  <a:srgbClr val="002060"/>
                </a:solidFill>
                <a:latin typeface="Calibri"/>
                <a:ea typeface="Calibri"/>
                <a:cs typeface="Calibri"/>
                <a:sym typeface="Calibri"/>
              </a:rPr>
              <a:t> Nota pec motivata del Coordinatore del corso o  verbale del  collegio di dottorato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4"/>
              </a:rPr>
              <a:t> </a:t>
            </a:r>
            <a:r>
              <a:rPr lang="it-IT" sz="2400" dirty="0">
                <a:solidFill>
                  <a:srgbClr val="002060"/>
                </a:solidFill>
                <a:latin typeface="Calibri"/>
                <a:ea typeface="Calibri"/>
                <a:cs typeface="Calibri"/>
                <a:sym typeface="Calibri"/>
                <a:hlinkClick r:id="rId5"/>
              </a:rPr>
              <a:t>dgricerca@pec.mur.gov.it</a:t>
            </a: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richiesta, autorizzerà/non autorizzerà a seconda esiti istruttoria.</a:t>
            </a: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81423" y="177552"/>
            <a:ext cx="1183006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9303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a:p>
            <a:pPr marR="0" lvl="0" algn="ctr" rtl="0">
              <a:spcBef>
                <a:spcPts val="0"/>
              </a:spcBef>
              <a:spcAft>
                <a:spcPts val="0"/>
              </a:spcAft>
            </a:pPr>
            <a:r>
              <a:rPr lang="it-IT" sz="2800" b="1" dirty="0">
                <a:solidFill>
                  <a:srgbClr val="002060"/>
                </a:solidFill>
                <a:latin typeface="Calibri"/>
                <a:ea typeface="Calibri"/>
                <a:cs typeface="Calibri"/>
                <a:sym typeface="Calibri"/>
              </a:rPr>
              <a:t>- SABRINA SACCOMANDI -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108679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399476"/>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040588" y="333126"/>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084198" y="1440720"/>
            <a:ext cx="9107802" cy="5201383"/>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Come deve essere destinata la differenza tra l’Unità di Costo Standard (UCS), erogato dal MUR e l’importo economico della borsa ? </a:t>
            </a:r>
          </a:p>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Art. 2 comma 5 del Disciplinare allegato DM 1061/2021</a:t>
            </a:r>
          </a:p>
          <a:p>
            <a:pPr marL="457200" indent="-457200">
              <a:buFontTx/>
              <a:buChar char="-"/>
            </a:pPr>
            <a:r>
              <a:rPr lang="it-IT" i="1" dirty="0">
                <a:solidFill>
                  <a:srgbClr val="002060"/>
                </a:solidFill>
                <a:latin typeface="Calibri"/>
                <a:ea typeface="Calibri"/>
                <a:cs typeface="Calibri"/>
                <a:sym typeface="Calibri"/>
              </a:rPr>
              <a:t>Nel rispetto della normativa nazionale di riferimento, l’importo mensile della borsa destinata al dottorando (inclusivo della quota complessiva INPS) è pari a 1.570,38 euro mentre, per ogni mese trascorso all’estero, l’importo (sempre al lordo della quota complessiva INPS) è pari a 2.355,58 euro. Considerati tali valori della borsa, viene riconosciuto al soggetto proponente il 40% per “i restanti costi ammissibili” (oneri amministrativi e costi indiretti in applicazione del tasso forfetario previsto all'art. 14, paragrafo 2 del Regolamento (UE) n. 1304/2013 del Fondo Sociale Europeo), determinando così un contributo mensile complessivo pari a 2.198,54 euro per ogni mese trascorso dal dottorando sul territorio nazionale, e 3.297,81euro per ogni mese trascorso all’estero. Il 40% dei costi ammissibili include anche la quota del 10% dell’importo della borsa percepita dal dottorando e a questo destinata, secondo la normativa vigente, a partire dal secondo anno per sostenere l’attività di ricerca in Italia e all’estero (es. spese legate a materiali o documentazione attinenti all’attività di ricerca svolta). </a:t>
            </a:r>
          </a:p>
          <a:p>
            <a:pPr marL="457200" indent="-457200">
              <a:buFontTx/>
              <a:buChar char="-"/>
            </a:pPr>
            <a:r>
              <a:rPr lang="it-IT" sz="2400" b="1" dirty="0">
                <a:solidFill>
                  <a:srgbClr val="002060"/>
                </a:solidFill>
                <a:latin typeface="Calibri"/>
                <a:cs typeface="Calibri"/>
                <a:sym typeface="Calibri"/>
              </a:rPr>
              <a:t>UCS ITALIA (sede/impresa) = 2.198,54 euro </a:t>
            </a:r>
          </a:p>
          <a:p>
            <a:pPr marL="457200" indent="-457200">
              <a:buFontTx/>
              <a:buChar char="-"/>
            </a:pPr>
            <a:r>
              <a:rPr lang="it-IT" sz="2400" b="1" dirty="0">
                <a:solidFill>
                  <a:srgbClr val="002060"/>
                </a:solidFill>
                <a:latin typeface="Calibri"/>
                <a:cs typeface="Calibri"/>
                <a:sym typeface="Calibri"/>
              </a:rPr>
              <a:t>UCS ESTERO  = 3.297,81 euro </a:t>
            </a:r>
          </a:p>
          <a:p>
            <a:pPr algn="ctr"/>
            <a:r>
              <a:rPr lang="it-IT" sz="2400" b="1" dirty="0">
                <a:solidFill>
                  <a:srgbClr val="002060"/>
                </a:solidFill>
                <a:latin typeface="Calibri"/>
                <a:cs typeface="Calibri"/>
                <a:sym typeface="Calibri"/>
              </a:rPr>
              <a:t>Politica di Ateneo nel rispetto della maggiorazione periodo estero (art. 9, comma 3 dm 226/2021)</a:t>
            </a: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39556" y="177552"/>
            <a:ext cx="11946032"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650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35760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28940" y="374997"/>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141639" y="1621803"/>
            <a:ext cx="8916038" cy="526293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il Budget ricerca,  </a:t>
            </a:r>
            <a:r>
              <a:rPr lang="it-IT" sz="2400" b="1" dirty="0">
                <a:solidFill>
                  <a:srgbClr val="002060"/>
                </a:solidFill>
                <a:latin typeface="Calibri"/>
                <a:cs typeface="Calibri"/>
                <a:sym typeface="Calibri"/>
              </a:rPr>
              <a:t>art. 9, comma 4 dm 226/2021</a:t>
            </a:r>
            <a:r>
              <a:rPr lang="it-IT" sz="2400" b="1" dirty="0">
                <a:solidFill>
                  <a:srgbClr val="002060"/>
                </a:solidFill>
                <a:latin typeface="Calibri"/>
                <a:ea typeface="Calibri"/>
                <a:cs typeface="Calibri"/>
                <a:sym typeface="Calibri"/>
              </a:rPr>
              <a:t>?</a:t>
            </a:r>
          </a:p>
          <a:p>
            <a:r>
              <a:rPr lang="it-IT" sz="2400" b="1" dirty="0">
                <a:solidFill>
                  <a:srgbClr val="002060"/>
                </a:solidFill>
                <a:latin typeface="Calibri"/>
                <a:ea typeface="Calibri"/>
                <a:cs typeface="Calibri"/>
                <a:sym typeface="Calibri"/>
              </a:rPr>
              <a:t> </a:t>
            </a:r>
          </a:p>
          <a:p>
            <a:pPr marL="457200" indent="-457200" algn="just">
              <a:buFontTx/>
              <a:buChar char="-"/>
            </a:pPr>
            <a:r>
              <a:rPr lang="it-IT" sz="2000" i="1" dirty="0">
                <a:solidFill>
                  <a:srgbClr val="002060"/>
                </a:solidFill>
                <a:latin typeface="Calibri"/>
                <a:cs typeface="Calibri"/>
                <a:sym typeface="Calibri"/>
              </a:rPr>
              <a:t>«4. Fatto salvo quanto previsto dall’articolo 12, comma 2, per lo svolgimento dell’attività di ricerca in Italia e all’estero, oltre alla borsa di studio, è assicurato al dottorando un budget, adeguato alla tipologia del corso di dottorato e comunque in misura non inferiore al dieci per cento dell’importo della borsa medesima, finanziato con le risorse disponibili nel bilancio dei soggetti accreditati.»</a:t>
            </a:r>
          </a:p>
          <a:p>
            <a:endParaRPr lang="it-IT" sz="2400" i="1" dirty="0">
              <a:solidFill>
                <a:srgbClr val="002060"/>
              </a:solidFill>
              <a:latin typeface="Calibri"/>
              <a:cs typeface="Calibri"/>
              <a:sym typeface="Calibri"/>
            </a:endParaRPr>
          </a:p>
          <a:p>
            <a:pPr marL="457200" indent="-457200">
              <a:buFontTx/>
              <a:buChar char="-"/>
            </a:pPr>
            <a:r>
              <a:rPr lang="it-IT" sz="2400" b="1" u="sng" dirty="0">
                <a:solidFill>
                  <a:srgbClr val="002060"/>
                </a:solidFill>
                <a:latin typeface="Calibri"/>
                <a:cs typeface="Calibri"/>
                <a:sym typeface="Calibri"/>
              </a:rPr>
              <a:t>Ricompreso dentro il 40 % delle spese generali dell’UCS</a:t>
            </a:r>
          </a:p>
          <a:p>
            <a:endParaRPr lang="it-IT" sz="2400" b="1" u="sng" dirty="0">
              <a:solidFill>
                <a:srgbClr val="002060"/>
              </a:solidFill>
              <a:latin typeface="Calibri"/>
              <a:cs typeface="Calibri"/>
              <a:sym typeface="Calibri"/>
            </a:endParaRPr>
          </a:p>
          <a:p>
            <a:pPr marL="457200" indent="-457200">
              <a:buFontTx/>
              <a:buChar char="-"/>
            </a:pPr>
            <a:r>
              <a:rPr lang="it-IT" sz="1800" b="1" dirty="0">
                <a:solidFill>
                  <a:srgbClr val="002060"/>
                </a:solidFill>
                <a:latin typeface="Calibri"/>
                <a:cs typeface="Calibri"/>
                <a:sym typeface="Calibri"/>
              </a:rPr>
              <a:t>UCS ITALIA (sede/impresa) = 1.570,38 + </a:t>
            </a:r>
            <a:r>
              <a:rPr lang="it-IT" sz="1800" b="1" dirty="0">
                <a:solidFill>
                  <a:srgbClr val="002060"/>
                </a:solidFill>
                <a:highlight>
                  <a:srgbClr val="FFFF00"/>
                </a:highlight>
                <a:latin typeface="Calibri"/>
                <a:cs typeface="Calibri"/>
                <a:sym typeface="Calibri"/>
              </a:rPr>
              <a:t>40% spese generali </a:t>
            </a:r>
            <a:r>
              <a:rPr lang="it-IT" sz="1800" b="1" dirty="0">
                <a:solidFill>
                  <a:srgbClr val="002060"/>
                </a:solidFill>
                <a:latin typeface="Calibri"/>
                <a:cs typeface="Calibri"/>
                <a:sym typeface="Calibri"/>
              </a:rPr>
              <a:t>(pari a € 628,16) = </a:t>
            </a:r>
            <a:r>
              <a:rPr lang="it-IT" sz="1800" b="1" dirty="0">
                <a:solidFill>
                  <a:srgbClr val="002060"/>
                </a:solidFill>
                <a:highlight>
                  <a:srgbClr val="FFFF00"/>
                </a:highlight>
                <a:latin typeface="Calibri"/>
                <a:cs typeface="Calibri"/>
                <a:sym typeface="Calibri"/>
              </a:rPr>
              <a:t>2.198,54 euro </a:t>
            </a:r>
          </a:p>
          <a:p>
            <a:pPr marL="457200" indent="-457200">
              <a:buFontTx/>
              <a:buChar char="-"/>
            </a:pPr>
            <a:r>
              <a:rPr lang="it-IT" sz="1800" b="1" dirty="0">
                <a:solidFill>
                  <a:srgbClr val="002060"/>
                </a:solidFill>
                <a:latin typeface="Calibri"/>
                <a:cs typeface="Calibri"/>
                <a:sym typeface="Calibri"/>
              </a:rPr>
              <a:t>UCS ESTERO  = UCS ITALIA (sede/impresa) = (1.570,38 + 50% 1570,38) € 2.355,58 + </a:t>
            </a:r>
            <a:r>
              <a:rPr lang="it-IT" sz="1800" b="1" dirty="0">
                <a:solidFill>
                  <a:srgbClr val="002060"/>
                </a:solidFill>
                <a:highlight>
                  <a:srgbClr val="FFFF00"/>
                </a:highlight>
                <a:latin typeface="Calibri"/>
                <a:cs typeface="Calibri"/>
                <a:sym typeface="Calibri"/>
              </a:rPr>
              <a:t>40% spese generali (pari a € 942,23) </a:t>
            </a:r>
            <a:r>
              <a:rPr lang="it-IT" sz="1800" b="1" dirty="0">
                <a:solidFill>
                  <a:srgbClr val="002060"/>
                </a:solidFill>
                <a:latin typeface="Calibri"/>
                <a:cs typeface="Calibri"/>
                <a:sym typeface="Calibri"/>
              </a:rPr>
              <a:t>= </a:t>
            </a:r>
            <a:r>
              <a:rPr lang="it-IT" sz="1800" b="1" dirty="0">
                <a:solidFill>
                  <a:srgbClr val="002060"/>
                </a:solidFill>
                <a:highlight>
                  <a:srgbClr val="FFFF00"/>
                </a:highlight>
                <a:latin typeface="Calibri"/>
                <a:cs typeface="Calibri"/>
                <a:sym typeface="Calibri"/>
              </a:rPr>
              <a:t>3.297,81 euro </a:t>
            </a:r>
          </a:p>
          <a:p>
            <a:pPr marL="457200" indent="-457200">
              <a:buFontTx/>
              <a:buChar char="-"/>
            </a:pPr>
            <a:endParaRPr lang="it-IT" sz="2400" b="1" dirty="0">
              <a:solidFill>
                <a:srgbClr val="002060"/>
              </a:solidFill>
              <a:latin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67468" y="177552"/>
            <a:ext cx="11918120"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9939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622788"/>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56852" y="374997"/>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112108" y="1370935"/>
            <a:ext cx="9051979" cy="526293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Nuovo importo economico della Borsa di dottorato ? </a:t>
            </a:r>
          </a:p>
          <a:p>
            <a:pPr marL="342900" indent="-342900">
              <a:buFont typeface="Arial" panose="020B0604020202020204" pitchFamily="34" charset="0"/>
              <a:buChar char="•"/>
            </a:pPr>
            <a:endParaRPr lang="it-IT" sz="2400" b="1" dirty="0">
              <a:solidFill>
                <a:srgbClr val="002060"/>
              </a:solidFill>
              <a:latin typeface="Calibri"/>
              <a:ea typeface="Calibri"/>
              <a:cs typeface="Calibri"/>
              <a:sym typeface="Calibri"/>
            </a:endParaRPr>
          </a:p>
          <a:p>
            <a:endParaRPr lang="it-IT" sz="2400" i="1" dirty="0">
              <a:solidFill>
                <a:srgbClr val="002060"/>
              </a:solidFill>
              <a:latin typeface="Calibri"/>
              <a:cs typeface="Calibri"/>
              <a:sym typeface="Calibri"/>
            </a:endParaRPr>
          </a:p>
          <a:p>
            <a:pPr marL="457200" indent="-457200">
              <a:buFontTx/>
              <a:buChar char="-"/>
            </a:pPr>
            <a:endParaRPr lang="it-IT" sz="2400" b="1" dirty="0">
              <a:solidFill>
                <a:srgbClr val="002060"/>
              </a:solidFill>
              <a:latin typeface="Calibri"/>
              <a:cs typeface="Calibri"/>
              <a:sym typeface="Calibri"/>
            </a:endParaRPr>
          </a:p>
          <a:p>
            <a:pPr marL="457200" indent="-457200">
              <a:buFontTx/>
              <a:buChar char="-"/>
            </a:pPr>
            <a:endParaRPr lang="it-IT" sz="2400" b="1" dirty="0">
              <a:solidFill>
                <a:srgbClr val="002060"/>
              </a:solidFill>
              <a:latin typeface="Calibri"/>
              <a:cs typeface="Calibri"/>
              <a:sym typeface="Calibri"/>
            </a:endParaRPr>
          </a:p>
          <a:p>
            <a:pPr marL="457200" indent="-457200">
              <a:buFontTx/>
              <a:buChar char="-"/>
            </a:pPr>
            <a:r>
              <a:rPr lang="it-IT" sz="2400" dirty="0">
                <a:solidFill>
                  <a:srgbClr val="002060"/>
                </a:solidFill>
                <a:latin typeface="Calibri"/>
                <a:cs typeface="Calibri"/>
                <a:sym typeface="Calibri"/>
              </a:rPr>
              <a:t>Nella Gazzetta Ufficiale del 5 aprile 2022 è stato pubblicato il decreto del Ministero dell’Università e della Ricerca prot. 247 del 23/02/2022 che stabilisce l’aumento delle borse di dottorato, in accordo con quanto deciso in sede di legge di bilancio. </a:t>
            </a:r>
          </a:p>
          <a:p>
            <a:pPr marL="457200" indent="-457200">
              <a:buFontTx/>
              <a:buChar char="-"/>
            </a:pPr>
            <a:endParaRPr lang="it-IT" sz="2400" dirty="0">
              <a:solidFill>
                <a:srgbClr val="002060"/>
              </a:solidFill>
              <a:latin typeface="Calibri"/>
              <a:cs typeface="Calibri"/>
              <a:sym typeface="Calibri"/>
            </a:endParaRPr>
          </a:p>
          <a:p>
            <a:pPr marL="457200" indent="-457200">
              <a:buFontTx/>
              <a:buChar char="-"/>
            </a:pPr>
            <a:r>
              <a:rPr lang="it-IT" sz="2400" dirty="0">
                <a:solidFill>
                  <a:srgbClr val="002060"/>
                </a:solidFill>
                <a:latin typeface="Calibri"/>
                <a:cs typeface="Calibri"/>
                <a:sym typeface="Calibri"/>
              </a:rPr>
              <a:t>«</a:t>
            </a:r>
            <a:r>
              <a:rPr lang="it-IT" sz="2400" i="1" dirty="0">
                <a:solidFill>
                  <a:srgbClr val="002060"/>
                </a:solidFill>
                <a:latin typeface="Calibri"/>
                <a:cs typeface="Calibri"/>
                <a:sym typeface="Calibri"/>
              </a:rPr>
              <a:t>a decorrere dal 1° luglio 2022, l’importo annuo della borsa per la frequenza ai corsi di dottorato di ricerca, attualmente fissato in euro 15.343,28 è rideterminato in euro 16.243 al lordo degli oneri previdenziali a carico del percipiente</a:t>
            </a:r>
            <a:r>
              <a:rPr lang="it-IT" sz="2400" dirty="0">
                <a:solidFill>
                  <a:srgbClr val="002060"/>
                </a:solidFill>
                <a:latin typeface="Calibri"/>
                <a:cs typeface="Calibri"/>
                <a:sym typeface="Calibri"/>
              </a:rPr>
              <a:t>»</a:t>
            </a:r>
          </a:p>
        </p:txBody>
      </p:sp>
      <p:pic>
        <p:nvPicPr>
          <p:cNvPr id="2" name="Immagine 1">
            <a:extLst>
              <a:ext uri="{FF2B5EF4-FFF2-40B4-BE49-F238E27FC236}">
                <a16:creationId xmlns:a16="http://schemas.microsoft.com/office/drawing/2014/main" id="{8642DF3B-9B5E-DBF0-9526-1A8133CD0D43}"/>
              </a:ext>
            </a:extLst>
          </p:cNvPr>
          <p:cNvPicPr>
            <a:picLocks noChangeAspect="1"/>
          </p:cNvPicPr>
          <p:nvPr/>
        </p:nvPicPr>
        <p:blipFill>
          <a:blip r:embed="rId4"/>
          <a:stretch>
            <a:fillRect/>
          </a:stretch>
        </p:blipFill>
        <p:spPr>
          <a:xfrm>
            <a:off x="4136536" y="1808868"/>
            <a:ext cx="5854535" cy="1367161"/>
          </a:xfrm>
          <a:prstGeom prst="rect">
            <a:avLst/>
          </a:prstGeom>
          <a:ln>
            <a:solidFill>
              <a:srgbClr val="002060"/>
            </a:solidFill>
          </a:ln>
        </p:spPr>
      </p:pic>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53511" y="177552"/>
            <a:ext cx="1191812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747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44134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012676" y="361040"/>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562348" y="1440720"/>
            <a:ext cx="8868678" cy="2308284"/>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Nuovo importo economico della Borsa di dottorato ? </a:t>
            </a:r>
          </a:p>
          <a:p>
            <a:pPr marL="342900" indent="-342900">
              <a:buFont typeface="Arial" panose="020B0604020202020204" pitchFamily="34" charset="0"/>
              <a:buChar char="•"/>
            </a:pPr>
            <a:endParaRPr lang="it-IT" sz="2400" b="1" dirty="0">
              <a:solidFill>
                <a:srgbClr val="C00000"/>
              </a:solidFill>
              <a:latin typeface="Calibri"/>
              <a:ea typeface="Calibri"/>
              <a:cs typeface="Calibri"/>
              <a:sym typeface="Calibri"/>
            </a:endParaRPr>
          </a:p>
          <a:p>
            <a:pPr marL="342900" indent="-342900">
              <a:buFont typeface="Arial" panose="020B0604020202020204" pitchFamily="34" charset="0"/>
              <a:buChar char="•"/>
            </a:pPr>
            <a:endParaRPr lang="it-IT" sz="2400" b="1" dirty="0">
              <a:solidFill>
                <a:srgbClr val="002060"/>
              </a:solidFill>
              <a:latin typeface="Calibri"/>
              <a:ea typeface="Calibri"/>
              <a:cs typeface="Calibri"/>
              <a:sym typeface="Calibri"/>
            </a:endParaRPr>
          </a:p>
          <a:p>
            <a:endParaRPr lang="it-IT" sz="2400" b="1" dirty="0">
              <a:solidFill>
                <a:srgbClr val="002060"/>
              </a:solidFill>
              <a:latin typeface="Calibri"/>
              <a:cs typeface="Calibri"/>
              <a:sym typeface="Calibri"/>
            </a:endParaRPr>
          </a:p>
          <a:p>
            <a:pPr marL="457200" indent="-457200">
              <a:buFontTx/>
              <a:buChar char="-"/>
            </a:pPr>
            <a:r>
              <a:rPr lang="it-IT" sz="2400" b="1" dirty="0">
                <a:solidFill>
                  <a:srgbClr val="002060"/>
                </a:solidFill>
                <a:latin typeface="Calibri"/>
                <a:cs typeface="Calibri"/>
                <a:sym typeface="Calibri"/>
              </a:rPr>
              <a:t>NUOVO UCS ITALIA E ESTERO </a:t>
            </a:r>
          </a:p>
          <a:p>
            <a:pPr lvl="5"/>
            <a:r>
              <a:rPr lang="it-IT" sz="2400" b="1" dirty="0">
                <a:solidFill>
                  <a:srgbClr val="FF0000"/>
                </a:solidFill>
                <a:latin typeface="Calibri"/>
                <a:cs typeface="Calibri"/>
                <a:sym typeface="Calibri"/>
              </a:rPr>
              <a:t>                                                  1° luglio 2022</a:t>
            </a:r>
          </a:p>
        </p:txBody>
      </p:sp>
      <p:sp>
        <p:nvSpPr>
          <p:cNvPr id="6" name="Freccia sinistra 5">
            <a:extLst>
              <a:ext uri="{FF2B5EF4-FFF2-40B4-BE49-F238E27FC236}">
                <a16:creationId xmlns:a16="http://schemas.microsoft.com/office/drawing/2014/main" id="{27FF1DC2-49D5-BF9E-664D-0B0DE20B0643}"/>
              </a:ext>
            </a:extLst>
          </p:cNvPr>
          <p:cNvSpPr/>
          <p:nvPr/>
        </p:nvSpPr>
        <p:spPr>
          <a:xfrm rot="16200000">
            <a:off x="7698847" y="2065656"/>
            <a:ext cx="869220" cy="686488"/>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0826F9C2-8EC0-C82B-5656-7F9EDEFE11AA}"/>
              </a:ext>
            </a:extLst>
          </p:cNvPr>
          <p:cNvCxnSpPr/>
          <p:nvPr/>
        </p:nvCxnSpPr>
        <p:spPr>
          <a:xfrm>
            <a:off x="3966358" y="4239491"/>
            <a:ext cx="7683336" cy="0"/>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6803A92A-9FF7-0C0E-3871-9A919DCCE6BE}"/>
              </a:ext>
            </a:extLst>
          </p:cNvPr>
          <p:cNvCxnSpPr>
            <a:cxnSpLocks/>
          </p:cNvCxnSpPr>
          <p:nvPr/>
        </p:nvCxnSpPr>
        <p:spPr>
          <a:xfrm>
            <a:off x="8110846" y="3737758"/>
            <a:ext cx="0" cy="181098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E1DAC176-DE38-97C5-7207-070797A1B86F}"/>
              </a:ext>
            </a:extLst>
          </p:cNvPr>
          <p:cNvCxnSpPr>
            <a:cxnSpLocks/>
          </p:cNvCxnSpPr>
          <p:nvPr/>
        </p:nvCxnSpPr>
        <p:spPr>
          <a:xfrm>
            <a:off x="3966358" y="4643252"/>
            <a:ext cx="4132613" cy="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0051FCA2-2E6A-3092-1E6C-3786B87F7C88}"/>
              </a:ext>
            </a:extLst>
          </p:cNvPr>
          <p:cNvCxnSpPr>
            <a:cxnSpLocks/>
          </p:cNvCxnSpPr>
          <p:nvPr/>
        </p:nvCxnSpPr>
        <p:spPr>
          <a:xfrm>
            <a:off x="8170223" y="4643252"/>
            <a:ext cx="34794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CBC2091F-0FBF-2B93-BB69-B1C126F2A308}"/>
              </a:ext>
            </a:extLst>
          </p:cNvPr>
          <p:cNvSpPr txBox="1"/>
          <p:nvPr/>
        </p:nvSpPr>
        <p:spPr>
          <a:xfrm>
            <a:off x="3966358" y="4963886"/>
            <a:ext cx="4087979" cy="369332"/>
          </a:xfrm>
          <a:prstGeom prst="rect">
            <a:avLst/>
          </a:prstGeom>
          <a:noFill/>
          <a:ln>
            <a:solidFill>
              <a:srgbClr val="002060"/>
            </a:solidFill>
          </a:ln>
        </p:spPr>
        <p:txBody>
          <a:bodyPr wrap="none" rtlCol="0">
            <a:spAutoFit/>
          </a:bodyPr>
          <a:lstStyle/>
          <a:p>
            <a:r>
              <a:rPr lang="it-IT" sz="1800" b="1" dirty="0">
                <a:solidFill>
                  <a:srgbClr val="002060"/>
                </a:solidFill>
                <a:latin typeface="Calibri"/>
                <a:cs typeface="Calibri"/>
              </a:rPr>
              <a:t>UCS VIGENTE EX DISCIPLINARE DM 1061 </a:t>
            </a:r>
          </a:p>
        </p:txBody>
      </p:sp>
      <p:sp>
        <p:nvSpPr>
          <p:cNvPr id="25" name="CasellaDiTesto 24">
            <a:extLst>
              <a:ext uri="{FF2B5EF4-FFF2-40B4-BE49-F238E27FC236}">
                <a16:creationId xmlns:a16="http://schemas.microsoft.com/office/drawing/2014/main" id="{FE875204-1F16-B388-D091-0F01CA4E757C}"/>
              </a:ext>
            </a:extLst>
          </p:cNvPr>
          <p:cNvSpPr txBox="1"/>
          <p:nvPr/>
        </p:nvSpPr>
        <p:spPr>
          <a:xfrm>
            <a:off x="8209134" y="4963886"/>
            <a:ext cx="3677610" cy="369332"/>
          </a:xfrm>
          <a:prstGeom prst="rect">
            <a:avLst/>
          </a:prstGeom>
          <a:noFill/>
          <a:ln>
            <a:solidFill>
              <a:srgbClr val="FF0000"/>
            </a:solidFill>
          </a:ln>
        </p:spPr>
        <p:txBody>
          <a:bodyPr wrap="none" rtlCol="0">
            <a:spAutoFit/>
          </a:bodyPr>
          <a:lstStyle/>
          <a:p>
            <a:r>
              <a:rPr lang="it-IT" sz="1800" b="1" dirty="0">
                <a:solidFill>
                  <a:srgbClr val="002060"/>
                </a:solidFill>
                <a:latin typeface="Calibri"/>
                <a:cs typeface="Calibri"/>
              </a:rPr>
              <a:t>UCS AGGIORNATO EX DM 247/2022 </a:t>
            </a:r>
          </a:p>
        </p:txBody>
      </p:sp>
      <p:sp>
        <p:nvSpPr>
          <p:cNvPr id="12" name="Rettangolo con due angoli in diagonale arrotondati 4">
            <a:extLst>
              <a:ext uri="{FF2B5EF4-FFF2-40B4-BE49-F238E27FC236}">
                <a16:creationId xmlns:a16="http://schemas.microsoft.com/office/drawing/2014/main" id="{02B437B1-9F5D-4FBF-80DE-E9ACEDBD6A4D}"/>
              </a:ext>
            </a:extLst>
          </p:cNvPr>
          <p:cNvSpPr/>
          <p:nvPr/>
        </p:nvSpPr>
        <p:spPr>
          <a:xfrm>
            <a:off x="195379" y="177552"/>
            <a:ext cx="11816109"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378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553003"/>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040588" y="402911"/>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562348" y="1440720"/>
            <a:ext cx="8868678" cy="1569620"/>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Nuovo importo economico della Borsa di dottorato ? </a:t>
            </a:r>
          </a:p>
          <a:p>
            <a:pPr marL="342900" indent="-342900">
              <a:buFont typeface="Arial" panose="020B0604020202020204" pitchFamily="34" charset="0"/>
              <a:buChar char="•"/>
            </a:pPr>
            <a:endParaRPr lang="it-IT" sz="2400" b="1" dirty="0">
              <a:solidFill>
                <a:srgbClr val="002060"/>
              </a:solidFill>
              <a:latin typeface="Calibri"/>
              <a:cs typeface="Calibri"/>
              <a:sym typeface="Calibri"/>
            </a:endParaRPr>
          </a:p>
          <a:p>
            <a:pPr marL="457200" indent="-457200">
              <a:buFontTx/>
              <a:buChar char="-"/>
            </a:pPr>
            <a:r>
              <a:rPr lang="it-IT" sz="2400" b="1" dirty="0">
                <a:solidFill>
                  <a:srgbClr val="002060"/>
                </a:solidFill>
                <a:latin typeface="Calibri"/>
                <a:cs typeface="Calibri"/>
                <a:sym typeface="Calibri"/>
              </a:rPr>
              <a:t>NUOVO UCS ITALIA E ESTERO </a:t>
            </a:r>
          </a:p>
          <a:p>
            <a:pPr lvl="5"/>
            <a:r>
              <a:rPr lang="it-IT" sz="2400" b="1" dirty="0">
                <a:solidFill>
                  <a:srgbClr val="FF0000"/>
                </a:solidFill>
                <a:latin typeface="Calibri"/>
                <a:cs typeface="Calibri"/>
                <a:sym typeface="Calibri"/>
              </a:rPr>
              <a:t>                                                  </a:t>
            </a:r>
          </a:p>
        </p:txBody>
      </p:sp>
      <p:sp>
        <p:nvSpPr>
          <p:cNvPr id="26" name="CasellaDiTesto 25">
            <a:extLst>
              <a:ext uri="{FF2B5EF4-FFF2-40B4-BE49-F238E27FC236}">
                <a16:creationId xmlns:a16="http://schemas.microsoft.com/office/drawing/2014/main" id="{2E0F3032-EDE3-A15F-C6BE-80910C387095}"/>
              </a:ext>
            </a:extLst>
          </p:cNvPr>
          <p:cNvSpPr txBox="1"/>
          <p:nvPr/>
        </p:nvSpPr>
        <p:spPr>
          <a:xfrm>
            <a:off x="3562348" y="3348853"/>
            <a:ext cx="8206099" cy="1200329"/>
          </a:xfrm>
          <a:prstGeom prst="rect">
            <a:avLst/>
          </a:prstGeom>
          <a:noFill/>
        </p:spPr>
        <p:txBody>
          <a:bodyPr wrap="square" rtlCol="0">
            <a:spAutoFit/>
          </a:bodyPr>
          <a:lstStyle/>
          <a:p>
            <a:r>
              <a:rPr lang="it-IT" sz="2400" b="1" dirty="0">
                <a:solidFill>
                  <a:srgbClr val="002060"/>
                </a:solidFill>
                <a:latin typeface="Calibri"/>
                <a:cs typeface="Calibri"/>
              </a:rPr>
              <a:t>Decreto di valorizzazione ex dm 1061/2021 delle borse assegnate sarà quantificato sulla base dei diversi UCS vigenti nei ratei temporali; </a:t>
            </a:r>
          </a:p>
        </p:txBody>
      </p:sp>
      <p:sp>
        <p:nvSpPr>
          <p:cNvPr id="13" name="CasellaDiTesto 12">
            <a:extLst>
              <a:ext uri="{FF2B5EF4-FFF2-40B4-BE49-F238E27FC236}">
                <a16:creationId xmlns:a16="http://schemas.microsoft.com/office/drawing/2014/main" id="{2A607532-EF1E-354E-C030-FD03A05F3429}"/>
              </a:ext>
            </a:extLst>
          </p:cNvPr>
          <p:cNvSpPr txBox="1"/>
          <p:nvPr/>
        </p:nvSpPr>
        <p:spPr>
          <a:xfrm>
            <a:off x="3607804" y="4868537"/>
            <a:ext cx="8206099" cy="1569660"/>
          </a:xfrm>
          <a:prstGeom prst="rect">
            <a:avLst/>
          </a:prstGeom>
          <a:noFill/>
        </p:spPr>
        <p:txBody>
          <a:bodyPr wrap="square" rtlCol="0">
            <a:spAutoFit/>
          </a:bodyPr>
          <a:lstStyle/>
          <a:p>
            <a:r>
              <a:rPr lang="it-IT" sz="2400" b="1" dirty="0">
                <a:solidFill>
                  <a:srgbClr val="002060"/>
                </a:solidFill>
                <a:latin typeface="Calibri"/>
                <a:cs typeface="Calibri"/>
              </a:rPr>
              <a:t>Attualizzazione del valore economico delle borse anche per i cicli precedenti con borse attive: il bimestre di rendicontazione sarà cadenzato il 30 giugno 2022 e riparte per tutti cicli  il 1° luglio 2022 con applicazione</a:t>
            </a:r>
          </a:p>
        </p:txBody>
      </p:sp>
      <p:sp>
        <p:nvSpPr>
          <p:cNvPr id="14" name="Freccia sinistra 13">
            <a:extLst>
              <a:ext uri="{FF2B5EF4-FFF2-40B4-BE49-F238E27FC236}">
                <a16:creationId xmlns:a16="http://schemas.microsoft.com/office/drawing/2014/main" id="{4A664D17-9575-FC7D-6E43-43F457AB378E}"/>
              </a:ext>
            </a:extLst>
          </p:cNvPr>
          <p:cNvSpPr/>
          <p:nvPr/>
        </p:nvSpPr>
        <p:spPr>
          <a:xfrm rot="16200000">
            <a:off x="6664587" y="2717363"/>
            <a:ext cx="628644" cy="686488"/>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due angoli in diagonale arrotondati 4">
            <a:extLst>
              <a:ext uri="{FF2B5EF4-FFF2-40B4-BE49-F238E27FC236}">
                <a16:creationId xmlns:a16="http://schemas.microsoft.com/office/drawing/2014/main" id="{02B437B1-9F5D-4FBF-80DE-E9ACEDBD6A4D}"/>
              </a:ext>
            </a:extLst>
          </p:cNvPr>
          <p:cNvSpPr/>
          <p:nvPr/>
        </p:nvSpPr>
        <p:spPr>
          <a:xfrm>
            <a:off x="195379" y="177552"/>
            <a:ext cx="11816109"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652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525089"/>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01028" y="416868"/>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440720"/>
            <a:ext cx="9552583" cy="156962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Malattia, maternità e altre cause di sospensione… </a:t>
            </a:r>
          </a:p>
          <a:p>
            <a:pPr lvl="0"/>
            <a:r>
              <a:rPr lang="it-IT" sz="2800" b="1" dirty="0">
                <a:solidFill>
                  <a:srgbClr val="002060"/>
                </a:solidFill>
                <a:latin typeface="Calibri"/>
                <a:ea typeface="Calibri"/>
                <a:cs typeface="Calibri"/>
                <a:sym typeface="Calibri"/>
              </a:rPr>
              <a:t>termine del PON Ricerca &amp; Innovazione 2014- 2020  </a:t>
            </a:r>
          </a:p>
          <a:p>
            <a:endParaRPr lang="it-IT" sz="1200" dirty="0">
              <a:solidFill>
                <a:srgbClr val="002060"/>
              </a:solidFill>
              <a:latin typeface="Calibri"/>
              <a:cs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id="{7DD13F08-E3BE-B4A1-C7E5-98A8F329A95C}"/>
              </a:ext>
            </a:extLst>
          </p:cNvPr>
          <p:cNvPicPr>
            <a:picLocks noChangeAspect="1"/>
          </p:cNvPicPr>
          <p:nvPr/>
        </p:nvPicPr>
        <p:blipFill>
          <a:blip r:embed="rId3"/>
          <a:stretch>
            <a:fillRect/>
          </a:stretch>
        </p:blipFill>
        <p:spPr>
          <a:xfrm>
            <a:off x="3961235" y="3047363"/>
            <a:ext cx="7594407" cy="1367343"/>
          </a:xfrm>
          <a:prstGeom prst="rect">
            <a:avLst/>
          </a:prstGeom>
        </p:spPr>
      </p:pic>
      <p:sp>
        <p:nvSpPr>
          <p:cNvPr id="7" name="CasellaDiTesto 6">
            <a:extLst>
              <a:ext uri="{FF2B5EF4-FFF2-40B4-BE49-F238E27FC236}">
                <a16:creationId xmlns:a16="http://schemas.microsoft.com/office/drawing/2014/main" id="{C3FE0A46-8D3A-A4AA-428F-0133D69D53A1}"/>
              </a:ext>
            </a:extLst>
          </p:cNvPr>
          <p:cNvSpPr txBox="1"/>
          <p:nvPr/>
        </p:nvSpPr>
        <p:spPr>
          <a:xfrm>
            <a:off x="4044996" y="4632450"/>
            <a:ext cx="7751461" cy="1938992"/>
          </a:xfrm>
          <a:prstGeom prst="rect">
            <a:avLst/>
          </a:prstGeom>
          <a:noFill/>
        </p:spPr>
        <p:txBody>
          <a:bodyPr wrap="square" rtlCol="0">
            <a:spAutoFit/>
          </a:bodyPr>
          <a:lstStyle/>
          <a:p>
            <a:r>
              <a:rPr lang="it-IT" sz="2400" dirty="0">
                <a:solidFill>
                  <a:srgbClr val="002060"/>
                </a:solidFill>
                <a:latin typeface="Calibri" panose="020F0502020204030204" pitchFamily="34" charset="0"/>
                <a:cs typeface="Calibri" panose="020F0502020204030204" pitchFamily="34" charset="0"/>
              </a:rPr>
              <a:t>…. </a:t>
            </a:r>
            <a:r>
              <a:rPr lang="it-IT" sz="2400" dirty="0">
                <a:solidFill>
                  <a:srgbClr val="002060"/>
                </a:solidFill>
                <a:latin typeface="Calibri"/>
                <a:ea typeface="Calibri"/>
                <a:cs typeface="Calibri"/>
                <a:sym typeface="Calibri"/>
              </a:rPr>
              <a:t>grave  malattia e  malattia ordinaria!!</a:t>
            </a:r>
            <a:endParaRPr lang="it-IT" sz="2400" dirty="0">
              <a:solidFill>
                <a:srgbClr val="002060"/>
              </a:solidFill>
              <a:latin typeface="Calibri" panose="020F0502020204030204" pitchFamily="34" charset="0"/>
              <a:cs typeface="Calibri" panose="020F0502020204030204" pitchFamily="34" charset="0"/>
            </a:endParaRPr>
          </a:p>
          <a:p>
            <a:r>
              <a:rPr lang="it-IT" sz="2400" dirty="0">
                <a:solidFill>
                  <a:srgbClr val="002060"/>
                </a:solidFill>
                <a:latin typeface="Calibri" panose="020F0502020204030204" pitchFamily="34" charset="0"/>
                <a:cs typeface="Calibri" panose="020F0502020204030204" pitchFamily="34" charset="0"/>
              </a:rPr>
              <a:t>…. viene posticipato il termine di conclusione del corso di dottorato  oltre 1° febbraio 2025!!!! </a:t>
            </a:r>
          </a:p>
          <a:p>
            <a:r>
              <a:rPr lang="it-IT" sz="2400" dirty="0">
                <a:solidFill>
                  <a:srgbClr val="002060"/>
                </a:solidFill>
                <a:latin typeface="Calibri" panose="020F0502020204030204" pitchFamily="34" charset="0"/>
                <a:cs typeface="Calibri" panose="020F0502020204030204" pitchFamily="34" charset="0"/>
              </a:rPr>
              <a:t>…. ammesse sospensioni solo per i casi previsti dalla legge!!!</a:t>
            </a:r>
          </a:p>
          <a:p>
            <a:endParaRPr lang="it-IT" sz="2400" dirty="0">
              <a:solidFill>
                <a:srgbClr val="002060"/>
              </a:solidFill>
              <a:latin typeface="Calibri" panose="020F0502020204030204" pitchFamily="34" charset="0"/>
              <a:cs typeface="Calibri" panose="020F0502020204030204" pitchFamily="34" charset="0"/>
            </a:endParaRPr>
          </a:p>
        </p:txBody>
      </p:sp>
      <p:sp>
        <p:nvSpPr>
          <p:cNvPr id="8" name="Freccia destra 7">
            <a:extLst>
              <a:ext uri="{FF2B5EF4-FFF2-40B4-BE49-F238E27FC236}">
                <a16:creationId xmlns:a16="http://schemas.microsoft.com/office/drawing/2014/main" id="{722058A8-5FEF-221B-D21B-74F5E9ED194B}"/>
              </a:ext>
            </a:extLst>
          </p:cNvPr>
          <p:cNvSpPr/>
          <p:nvPr/>
        </p:nvSpPr>
        <p:spPr>
          <a:xfrm>
            <a:off x="11065638" y="4278548"/>
            <a:ext cx="980008" cy="26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highlight>
                <a:srgbClr val="FFFF00"/>
              </a:highlight>
            </a:endParaRPr>
          </a:p>
        </p:txBody>
      </p:sp>
      <p:cxnSp>
        <p:nvCxnSpPr>
          <p:cNvPr id="34" name="Connettore 2 33">
            <a:extLst>
              <a:ext uri="{FF2B5EF4-FFF2-40B4-BE49-F238E27FC236}">
                <a16:creationId xmlns:a16="http://schemas.microsoft.com/office/drawing/2014/main" id="{16C9B47F-007B-9705-FE49-882795E169DC}"/>
              </a:ext>
            </a:extLst>
          </p:cNvPr>
          <p:cNvCxnSpPr/>
          <p:nvPr/>
        </p:nvCxnSpPr>
        <p:spPr>
          <a:xfrm>
            <a:off x="11938141" y="3330990"/>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1 34">
            <a:extLst>
              <a:ext uri="{FF2B5EF4-FFF2-40B4-BE49-F238E27FC236}">
                <a16:creationId xmlns:a16="http://schemas.microsoft.com/office/drawing/2014/main" id="{55204CA4-F879-815E-6757-C0E4F99E3EC2}"/>
              </a:ext>
            </a:extLst>
          </p:cNvPr>
          <p:cNvCxnSpPr>
            <a:cxnSpLocks/>
          </p:cNvCxnSpPr>
          <p:nvPr/>
        </p:nvCxnSpPr>
        <p:spPr>
          <a:xfrm>
            <a:off x="10876470" y="3380139"/>
            <a:ext cx="105888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ttangolo con due angoli in diagonale arrotondati 4">
            <a:extLst>
              <a:ext uri="{FF2B5EF4-FFF2-40B4-BE49-F238E27FC236}">
                <a16:creationId xmlns:a16="http://schemas.microsoft.com/office/drawing/2014/main" id="{02B437B1-9F5D-4FBF-80DE-E9ACEDBD6A4D}"/>
              </a:ext>
            </a:extLst>
          </p:cNvPr>
          <p:cNvSpPr/>
          <p:nvPr/>
        </p:nvSpPr>
        <p:spPr>
          <a:xfrm>
            <a:off x="181423" y="177552"/>
            <a:ext cx="1183006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64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566960"/>
            <a:ext cx="3433089"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859160" y="38895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126063" y="1440720"/>
            <a:ext cx="9707973" cy="550916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Proroghe - art. 8, comma 7 + Sospensioni - art. 8, comma 8</a:t>
            </a:r>
          </a:p>
          <a:p>
            <a:pPr lvl="0"/>
            <a:r>
              <a:rPr lang="it-IT" sz="2800" b="1" dirty="0">
                <a:solidFill>
                  <a:srgbClr val="002060"/>
                </a:solidFill>
                <a:latin typeface="Calibri"/>
                <a:ea typeface="Calibri"/>
                <a:cs typeface="Calibri"/>
                <a:sym typeface="Calibri"/>
              </a:rPr>
              <a:t> dm 226/2021</a:t>
            </a:r>
          </a:p>
          <a:p>
            <a:r>
              <a:rPr lang="it-IT" sz="1600" i="1" dirty="0">
                <a:solidFill>
                  <a:srgbClr val="002060"/>
                </a:solidFill>
                <a:latin typeface="Calibri"/>
                <a:cs typeface="Calibri"/>
              </a:rPr>
              <a:t>7.Una </a:t>
            </a:r>
            <a:r>
              <a:rPr lang="it-IT" sz="1600" i="1" u="sng" dirty="0">
                <a:solidFill>
                  <a:srgbClr val="002060"/>
                </a:solidFill>
                <a:latin typeface="Calibri"/>
                <a:cs typeface="Calibri"/>
              </a:rPr>
              <a:t>proroga della durata del corso di dottorato per un periodo non superiore a dodici mesi può essere, </a:t>
            </a:r>
          </a:p>
          <a:p>
            <a:r>
              <a:rPr lang="it-IT" sz="1600" i="1" u="sng" dirty="0">
                <a:solidFill>
                  <a:srgbClr val="002060"/>
                </a:solidFill>
                <a:latin typeface="Calibri"/>
                <a:cs typeface="Calibri"/>
              </a:rPr>
              <a:t>altresì, decisa dal collegio dei docenti per motivate esigenze scientifiche</a:t>
            </a:r>
            <a:r>
              <a:rPr lang="it-IT" sz="1600" i="1" dirty="0">
                <a:solidFill>
                  <a:srgbClr val="002060"/>
                </a:solidFill>
                <a:latin typeface="Calibri"/>
                <a:cs typeface="Calibri"/>
              </a:rPr>
              <a:t>, secondo modalità definite dai </a:t>
            </a:r>
          </a:p>
          <a:p>
            <a:r>
              <a:rPr lang="it-IT" sz="1600" i="1" dirty="0">
                <a:solidFill>
                  <a:srgbClr val="002060"/>
                </a:solidFill>
                <a:latin typeface="Calibri"/>
                <a:cs typeface="Calibri"/>
              </a:rPr>
              <a:t>regolamenti di ateneo, assicurando in tal caso la corrispondente estensione della durata della borsa </a:t>
            </a:r>
          </a:p>
          <a:p>
            <a:r>
              <a:rPr lang="it-IT" sz="1600" i="1" dirty="0">
                <a:solidFill>
                  <a:srgbClr val="002060"/>
                </a:solidFill>
                <a:latin typeface="Calibri"/>
                <a:cs typeface="Calibri"/>
              </a:rPr>
              <a:t>di studio con fondi a carico del bilancio dell’ateneo.</a:t>
            </a:r>
          </a:p>
          <a:p>
            <a:r>
              <a:rPr lang="it-IT" sz="1600" i="1" dirty="0">
                <a:solidFill>
                  <a:srgbClr val="002060"/>
                </a:solidFill>
                <a:latin typeface="Calibri"/>
                <a:cs typeface="Calibri"/>
              </a:rPr>
              <a:t>8. I dottorandi possono chiedere, </a:t>
            </a:r>
            <a:r>
              <a:rPr lang="it-IT" sz="1600" i="1" u="sng" dirty="0">
                <a:solidFill>
                  <a:srgbClr val="002060"/>
                </a:solidFill>
                <a:latin typeface="Calibri"/>
                <a:cs typeface="Calibri"/>
              </a:rPr>
              <a:t>per comprovati motivi previsti dalla legge o dai regolamenti di dottorato, </a:t>
            </a:r>
          </a:p>
          <a:p>
            <a:r>
              <a:rPr lang="it-IT" sz="1600" i="1" u="sng" dirty="0">
                <a:solidFill>
                  <a:srgbClr val="002060"/>
                </a:solidFill>
                <a:latin typeface="Calibri"/>
                <a:cs typeface="Calibri"/>
              </a:rPr>
              <a:t>la sospensione del corso per una durata massima di sei mesi</a:t>
            </a:r>
            <a:r>
              <a:rPr lang="it-IT" sz="1600" i="1" dirty="0">
                <a:solidFill>
                  <a:srgbClr val="002060"/>
                </a:solidFill>
                <a:latin typeface="Calibri"/>
                <a:cs typeface="Calibri"/>
              </a:rPr>
              <a:t>. Per la durata della sospensione non è prevista </a:t>
            </a:r>
          </a:p>
          <a:p>
            <a:r>
              <a:rPr lang="it-IT" sz="1600" i="1" dirty="0">
                <a:solidFill>
                  <a:srgbClr val="002060"/>
                </a:solidFill>
                <a:latin typeface="Calibri"/>
                <a:cs typeface="Calibri"/>
              </a:rPr>
              <a:t>la corresponsione della borsa di studio o di altro finanziamento equivalente.</a:t>
            </a:r>
          </a:p>
          <a:p>
            <a:r>
              <a:rPr lang="it-IT" sz="1200" i="1" dirty="0">
                <a:solidFill>
                  <a:srgbClr val="002060"/>
                </a:solidFill>
                <a:latin typeface="Calibri"/>
                <a:cs typeface="Calibri"/>
              </a:rPr>
              <a:t> 				</a:t>
            </a:r>
            <a:r>
              <a:rPr lang="it-IT" sz="1200" i="1" dirty="0">
                <a:solidFill>
                  <a:srgbClr val="FF0000"/>
                </a:solidFill>
                <a:latin typeface="Calibri"/>
                <a:cs typeface="Calibri"/>
              </a:rPr>
              <a:t>31 dicembre 2023</a:t>
            </a:r>
            <a:endParaRPr lang="it-IT" sz="1200" i="1" dirty="0">
              <a:solidFill>
                <a:srgbClr val="002060"/>
              </a:solidFill>
              <a:latin typeface="Calibri"/>
              <a:cs typeface="Calibri"/>
            </a:endParaRPr>
          </a:p>
          <a:p>
            <a:pPr lvl="0"/>
            <a:endParaRPr lang="it-IT" sz="2800" b="1" i="1" dirty="0">
              <a:solidFill>
                <a:srgbClr val="002060"/>
              </a:solidFill>
              <a:latin typeface="Calibri"/>
              <a:ea typeface="Calibri"/>
              <a:cs typeface="Calibri"/>
              <a:sym typeface="Calibri"/>
            </a:endParaRPr>
          </a:p>
          <a:p>
            <a:pPr lvl="0"/>
            <a:endParaRPr lang="it-IT" sz="1100" dirty="0">
              <a:solidFill>
                <a:srgbClr val="002060"/>
              </a:solidFill>
              <a:latin typeface="Calibri"/>
              <a:ea typeface="Calibri"/>
              <a:cs typeface="Calibri"/>
              <a:sym typeface="Calibri"/>
            </a:endParaRPr>
          </a:p>
          <a:p>
            <a:pPr lvl="0"/>
            <a:r>
              <a:rPr lang="it-IT" sz="1100" dirty="0">
                <a:solidFill>
                  <a:srgbClr val="002060"/>
                </a:solidFill>
                <a:latin typeface="Calibri"/>
                <a:ea typeface="Calibri"/>
                <a:cs typeface="Calibri"/>
                <a:sym typeface="Calibri"/>
              </a:rPr>
              <a:t>1° febbraio 2022                                             1° febbraio 2023	                                1° febbraio 2024	</a:t>
            </a:r>
            <a:r>
              <a:rPr lang="it-IT" sz="1100" dirty="0">
                <a:solidFill>
                  <a:srgbClr val="FF0000"/>
                </a:solidFill>
                <a:latin typeface="Calibri"/>
                <a:ea typeface="Calibri"/>
                <a:cs typeface="Calibri"/>
                <a:sym typeface="Calibri"/>
              </a:rPr>
              <a:t>                       1° febbraio 2025	</a:t>
            </a:r>
            <a:r>
              <a:rPr lang="it-IT" sz="1100" dirty="0">
                <a:solidFill>
                  <a:srgbClr val="002060"/>
                </a:solidFill>
                <a:latin typeface="Calibri"/>
                <a:ea typeface="Calibri"/>
                <a:cs typeface="Calibri"/>
                <a:sym typeface="Calibri"/>
              </a:rPr>
              <a:t>		</a:t>
            </a:r>
          </a:p>
          <a:p>
            <a:pPr lvl="0"/>
            <a:r>
              <a:rPr lang="it-IT" sz="1100" dirty="0">
                <a:solidFill>
                  <a:srgbClr val="002060"/>
                </a:solidFill>
                <a:latin typeface="Calibri"/>
                <a:ea typeface="Calibri"/>
                <a:cs typeface="Calibri"/>
                <a:sym typeface="Calibri"/>
              </a:rPr>
              <a:t>	</a:t>
            </a:r>
            <a:r>
              <a:rPr lang="it-IT" sz="1100" b="1" dirty="0">
                <a:solidFill>
                  <a:srgbClr val="002060"/>
                </a:solidFill>
                <a:highlight>
                  <a:srgbClr val="00FFFF"/>
                </a:highlight>
                <a:latin typeface="Calibri"/>
                <a:ea typeface="Calibri"/>
                <a:cs typeface="Calibri"/>
                <a:sym typeface="Calibri"/>
              </a:rPr>
              <a:t>   1° anno     </a:t>
            </a:r>
            <a:r>
              <a:rPr lang="it-IT" sz="1100" dirty="0">
                <a:solidFill>
                  <a:srgbClr val="002060"/>
                </a:solidFill>
                <a:latin typeface="Calibri"/>
                <a:ea typeface="Calibri"/>
                <a:cs typeface="Calibri"/>
                <a:sym typeface="Calibri"/>
              </a:rPr>
              <a:t>			</a:t>
            </a:r>
            <a:r>
              <a:rPr lang="it-IT" sz="1100" b="1" dirty="0">
                <a:solidFill>
                  <a:srgbClr val="002060"/>
                </a:solidFill>
                <a:highlight>
                  <a:srgbClr val="00FFFF"/>
                </a:highlight>
                <a:latin typeface="Calibri"/>
                <a:ea typeface="Calibri"/>
                <a:cs typeface="Calibri"/>
                <a:sym typeface="Calibri"/>
              </a:rPr>
              <a:t>2° anno </a:t>
            </a:r>
            <a:r>
              <a:rPr lang="it-IT" sz="1100" b="1" dirty="0">
                <a:solidFill>
                  <a:srgbClr val="002060"/>
                </a:solidFill>
                <a:latin typeface="Calibri"/>
                <a:ea typeface="Calibri"/>
                <a:cs typeface="Calibri"/>
                <a:sym typeface="Calibri"/>
              </a:rPr>
              <a:t>	</a:t>
            </a:r>
            <a:r>
              <a:rPr lang="it-IT" sz="1100" dirty="0">
                <a:solidFill>
                  <a:srgbClr val="002060"/>
                </a:solidFill>
                <a:latin typeface="Calibri"/>
                <a:ea typeface="Calibri"/>
                <a:cs typeface="Calibri"/>
                <a:sym typeface="Calibri"/>
              </a:rPr>
              <a:t>		</a:t>
            </a:r>
            <a:r>
              <a:rPr lang="it-IT" sz="1100" b="1" dirty="0">
                <a:solidFill>
                  <a:srgbClr val="002060"/>
                </a:solidFill>
                <a:highlight>
                  <a:srgbClr val="00FFFF"/>
                </a:highlight>
                <a:latin typeface="Calibri"/>
                <a:ea typeface="Calibri"/>
                <a:cs typeface="Calibri"/>
                <a:sym typeface="Calibri"/>
              </a:rPr>
              <a:t>3° anno </a:t>
            </a:r>
          </a:p>
          <a:p>
            <a:endParaRPr lang="it-IT" sz="2400" dirty="0">
              <a:solidFill>
                <a:srgbClr val="002060"/>
              </a:solidFill>
              <a:highlight>
                <a:srgbClr val="FFFF00"/>
              </a:highlight>
            </a:endParaRPr>
          </a:p>
          <a:p>
            <a:r>
              <a:rPr lang="it-IT" sz="2400" dirty="0">
                <a:solidFill>
                  <a:srgbClr val="002060"/>
                </a:solidFill>
              </a:rPr>
              <a:t>GENNAIO 2025: TERMINE PER AMMISSIONE ALLA TESI DI DOTTORATO (CHIUSURA DEL PROGRAMMA PON )…</a:t>
            </a:r>
          </a:p>
          <a:p>
            <a:pPr marL="457200" lvl="0" indent="-457200">
              <a:buFontTx/>
              <a:buChar char="-"/>
            </a:pPr>
            <a:endParaRPr lang="it-IT" sz="2800" dirty="0">
              <a:solidFill>
                <a:srgbClr val="002060"/>
              </a:solidFill>
              <a:latin typeface="Calibri"/>
              <a:ea typeface="Calibri"/>
              <a:cs typeface="Calibri"/>
              <a:sym typeface="Calibri"/>
            </a:endParaRPr>
          </a:p>
        </p:txBody>
      </p:sp>
      <p:cxnSp>
        <p:nvCxnSpPr>
          <p:cNvPr id="6" name="Connettore 1 5">
            <a:extLst>
              <a:ext uri="{FF2B5EF4-FFF2-40B4-BE49-F238E27FC236}">
                <a16:creationId xmlns:a16="http://schemas.microsoft.com/office/drawing/2014/main" id="{10294320-2904-BC9E-694B-3EF0338AD977}"/>
              </a:ext>
            </a:extLst>
          </p:cNvPr>
          <p:cNvCxnSpPr/>
          <p:nvPr/>
        </p:nvCxnSpPr>
        <p:spPr>
          <a:xfrm flipV="1">
            <a:off x="3609901" y="4492061"/>
            <a:ext cx="7531585" cy="4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06E6EC6-B24C-9E54-EEE9-5A3A9F428313}"/>
              </a:ext>
            </a:extLst>
          </p:cNvPr>
          <p:cNvCxnSpPr/>
          <p:nvPr/>
        </p:nvCxnSpPr>
        <p:spPr>
          <a:xfrm>
            <a:off x="8663532" y="4383596"/>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C49D5508-D99F-E2A1-D18F-7C76D26628A5}"/>
              </a:ext>
            </a:extLst>
          </p:cNvPr>
          <p:cNvCxnSpPr/>
          <p:nvPr/>
        </p:nvCxnSpPr>
        <p:spPr>
          <a:xfrm>
            <a:off x="6095999" y="4317557"/>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F6530C8-AE16-4FFA-5CC7-39CC1C3928CF}"/>
              </a:ext>
            </a:extLst>
          </p:cNvPr>
          <p:cNvCxnSpPr/>
          <p:nvPr/>
        </p:nvCxnSpPr>
        <p:spPr>
          <a:xfrm>
            <a:off x="3609901" y="4341987"/>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CC2F1AD-16EA-B520-9EEF-E8809D88E799}"/>
              </a:ext>
            </a:extLst>
          </p:cNvPr>
          <p:cNvCxnSpPr/>
          <p:nvPr/>
        </p:nvCxnSpPr>
        <p:spPr>
          <a:xfrm>
            <a:off x="11141486" y="4383596"/>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E8461203-19D9-FA9F-CF8B-975E9240E465}"/>
              </a:ext>
            </a:extLst>
          </p:cNvPr>
          <p:cNvCxnSpPr/>
          <p:nvPr/>
        </p:nvCxnSpPr>
        <p:spPr>
          <a:xfrm flipV="1">
            <a:off x="7702554" y="4317557"/>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7FC6F6B6-DE84-D1E7-3CDB-C0A74AE34385}"/>
              </a:ext>
            </a:extLst>
          </p:cNvPr>
          <p:cNvCxnSpPr/>
          <p:nvPr/>
        </p:nvCxnSpPr>
        <p:spPr>
          <a:xfrm>
            <a:off x="3804183" y="5514321"/>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803A6078-B59A-E98F-26AE-65DE9FB66150}"/>
              </a:ext>
            </a:extLst>
          </p:cNvPr>
          <p:cNvCxnSpPr/>
          <p:nvPr/>
        </p:nvCxnSpPr>
        <p:spPr>
          <a:xfrm>
            <a:off x="6095999"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A3DE5FDB-44BD-E420-224F-B2D20051CA8E}"/>
              </a:ext>
            </a:extLst>
          </p:cNvPr>
          <p:cNvCxnSpPr/>
          <p:nvPr/>
        </p:nvCxnSpPr>
        <p:spPr>
          <a:xfrm>
            <a:off x="3804183" y="5667884"/>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E40847E4-1FAA-8A28-CCF5-E6B4AC787ABD}"/>
              </a:ext>
            </a:extLst>
          </p:cNvPr>
          <p:cNvCxnSpPr/>
          <p:nvPr/>
        </p:nvCxnSpPr>
        <p:spPr>
          <a:xfrm>
            <a:off x="6371716" y="5667883"/>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a:extLst>
              <a:ext uri="{FF2B5EF4-FFF2-40B4-BE49-F238E27FC236}">
                <a16:creationId xmlns:a16="http://schemas.microsoft.com/office/drawing/2014/main" id="{DBE63F35-287D-CAC8-C02B-6A0DADB52EB7}"/>
              </a:ext>
            </a:extLst>
          </p:cNvPr>
          <p:cNvCxnSpPr/>
          <p:nvPr/>
        </p:nvCxnSpPr>
        <p:spPr>
          <a:xfrm>
            <a:off x="6371716"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a:extLst>
              <a:ext uri="{FF2B5EF4-FFF2-40B4-BE49-F238E27FC236}">
                <a16:creationId xmlns:a16="http://schemas.microsoft.com/office/drawing/2014/main" id="{F0973248-D84A-EAF0-F730-C1F00B45265E}"/>
              </a:ext>
            </a:extLst>
          </p:cNvPr>
          <p:cNvCxnSpPr/>
          <p:nvPr/>
        </p:nvCxnSpPr>
        <p:spPr>
          <a:xfrm>
            <a:off x="8663532"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16:creationId xmlns:a16="http://schemas.microsoft.com/office/drawing/2014/main" id="{6E2555C2-5324-7D1D-21F8-65500D800C1B}"/>
              </a:ext>
            </a:extLst>
          </p:cNvPr>
          <p:cNvCxnSpPr/>
          <p:nvPr/>
        </p:nvCxnSpPr>
        <p:spPr>
          <a:xfrm>
            <a:off x="8849670" y="5506176"/>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a:extLst>
              <a:ext uri="{FF2B5EF4-FFF2-40B4-BE49-F238E27FC236}">
                <a16:creationId xmlns:a16="http://schemas.microsoft.com/office/drawing/2014/main" id="{7A13BF85-8247-3A1E-1AC2-0621F9B8CD6C}"/>
              </a:ext>
            </a:extLst>
          </p:cNvPr>
          <p:cNvCxnSpPr/>
          <p:nvPr/>
        </p:nvCxnSpPr>
        <p:spPr>
          <a:xfrm>
            <a:off x="11141486"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1A2EA89C-80E7-10BF-378F-42C5FB06EEFF}"/>
              </a:ext>
            </a:extLst>
          </p:cNvPr>
          <p:cNvCxnSpPr/>
          <p:nvPr/>
        </p:nvCxnSpPr>
        <p:spPr>
          <a:xfrm>
            <a:off x="8849670" y="5667883"/>
            <a:ext cx="22918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tangolo con due angoli in diagonale arrotondati 4">
            <a:extLst>
              <a:ext uri="{FF2B5EF4-FFF2-40B4-BE49-F238E27FC236}">
                <a16:creationId xmlns:a16="http://schemas.microsoft.com/office/drawing/2014/main" id="{02B437B1-9F5D-4FBF-80DE-E9ACEDBD6A4D}"/>
              </a:ext>
            </a:extLst>
          </p:cNvPr>
          <p:cNvSpPr/>
          <p:nvPr/>
        </p:nvSpPr>
        <p:spPr>
          <a:xfrm>
            <a:off x="153512" y="177552"/>
            <a:ext cx="118579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523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608831"/>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01028" y="402911"/>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516822" y="1929215"/>
            <a:ext cx="8387343" cy="5355272"/>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RINUNCIA DEL DOTTORANDO ?</a:t>
            </a:r>
          </a:p>
          <a:p>
            <a:r>
              <a:rPr lang="it-IT" sz="1800" u="sng" dirty="0">
                <a:solidFill>
                  <a:srgbClr val="002060"/>
                </a:solidFill>
                <a:latin typeface="Calibri"/>
                <a:cs typeface="Calibri"/>
              </a:rPr>
              <a:t>Art.4, comma 2 del Disciplinare ex DM 1061/2021</a:t>
            </a:r>
          </a:p>
          <a:p>
            <a:r>
              <a:rPr lang="it-IT" sz="1600" i="1" dirty="0">
                <a:solidFill>
                  <a:srgbClr val="002060"/>
                </a:solidFill>
                <a:latin typeface="Calibri"/>
                <a:cs typeface="Calibri"/>
              </a:rPr>
              <a:t>Nel caso del mancato conseguimento del titolo o nell’eventualità in cui il dottorando non venga valutato positivamente ai fini del rinnovo della borsa, ovvero rinunci ad essa, si procederà alla revoca parziale del finanziamento, con l’obbligo di restituzione delle somme erogate in relazione all’annualità valutata negativamente o all’annualità in corso all’atto della rinuncia. </a:t>
            </a:r>
          </a:p>
          <a:p>
            <a:endParaRPr lang="it-IT" sz="1800" u="sng" dirty="0">
              <a:solidFill>
                <a:srgbClr val="002060"/>
              </a:solidFill>
              <a:latin typeface="Calibri"/>
              <a:cs typeface="Calibri"/>
            </a:endParaRPr>
          </a:p>
          <a:p>
            <a:r>
              <a:rPr lang="it-IT" sz="1800" u="sng" dirty="0">
                <a:solidFill>
                  <a:srgbClr val="002060"/>
                </a:solidFill>
                <a:latin typeface="Calibri"/>
                <a:cs typeface="Calibri"/>
              </a:rPr>
              <a:t>Art. 9, comma 2 del DM 226/2021</a:t>
            </a:r>
          </a:p>
          <a:p>
            <a:r>
              <a:rPr lang="it-IT" sz="1600" i="1" dirty="0">
                <a:solidFill>
                  <a:srgbClr val="002060"/>
                </a:solidFill>
                <a:latin typeface="Calibri"/>
                <a:cs typeface="Calibri"/>
              </a:rPr>
              <a:t>2. Le borse di studio, finanziabili anche con il concorso di più fonti di finanziamento, hanno durata complessiva di almeno tre anni e sono rinnovate, annualmente, con le procedure stabilite dal regolamento del dottorato, previa verifica positiva del completamento del programma di attività previsto per ciascun anno. Se la borsa di studio non è rinnovata, ovvero se il dottorando vi rinuncia, l’importo della borsa non utilizzato è reinvestito dal soggetto che ha attivato il corso per il finanziamento di dottorati di ricerca. </a:t>
            </a: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200" i="1" dirty="0">
              <a:solidFill>
                <a:srgbClr val="002060"/>
              </a:solidFill>
              <a:latin typeface="Calibri"/>
              <a:cs typeface="Calibri"/>
            </a:endParaRPr>
          </a:p>
          <a:p>
            <a:endParaRPr lang="it-IT" sz="1200" i="1" dirty="0">
              <a:solidFill>
                <a:srgbClr val="002060"/>
              </a:solidFill>
              <a:latin typeface="Calibri"/>
              <a:cs typeface="Calibri"/>
            </a:endParaRPr>
          </a:p>
          <a:p>
            <a:r>
              <a:rPr lang="it-IT" sz="1200" i="1" dirty="0">
                <a:solidFill>
                  <a:srgbClr val="002060"/>
                </a:solidFill>
                <a:latin typeface="Calibri"/>
                <a:cs typeface="Calibri"/>
              </a:rPr>
              <a:t> 		</a:t>
            </a:r>
            <a:endParaRPr lang="it-IT" sz="28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46302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511132"/>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998728" y="388955"/>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2" y="1440720"/>
            <a:ext cx="8868678" cy="2062063"/>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INDICATORI – PIATTAFORMA </a:t>
            </a: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200" i="1" dirty="0">
              <a:solidFill>
                <a:srgbClr val="002060"/>
              </a:solidFill>
              <a:latin typeface="Calibri"/>
              <a:cs typeface="Calibri"/>
            </a:endParaRPr>
          </a:p>
          <a:p>
            <a:endParaRPr lang="it-IT" sz="1200" i="1" dirty="0">
              <a:solidFill>
                <a:srgbClr val="002060"/>
              </a:solidFill>
              <a:latin typeface="Calibri"/>
              <a:cs typeface="Calibri"/>
            </a:endParaRPr>
          </a:p>
          <a:p>
            <a:r>
              <a:rPr lang="it-IT" sz="1200" i="1" dirty="0">
                <a:solidFill>
                  <a:srgbClr val="002060"/>
                </a:solidFill>
                <a:latin typeface="Calibri"/>
                <a:cs typeface="Calibri"/>
              </a:rPr>
              <a:t> 		</a:t>
            </a:r>
            <a:endParaRPr lang="it-IT" sz="2800" dirty="0">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id="{DA9782F9-BEB0-862D-19DC-85B44D169A11}"/>
              </a:ext>
            </a:extLst>
          </p:cNvPr>
          <p:cNvPicPr>
            <a:picLocks noChangeAspect="1"/>
          </p:cNvPicPr>
          <p:nvPr/>
        </p:nvPicPr>
        <p:blipFill>
          <a:blip r:embed="rId3"/>
          <a:stretch>
            <a:fillRect/>
          </a:stretch>
        </p:blipFill>
        <p:spPr>
          <a:xfrm>
            <a:off x="3323322" y="1865305"/>
            <a:ext cx="8464794" cy="3127387"/>
          </a:xfrm>
          <a:prstGeom prst="rect">
            <a:avLst/>
          </a:prstGeom>
        </p:spPr>
      </p:pic>
      <p:sp>
        <p:nvSpPr>
          <p:cNvPr id="6" name="Rettangolo 5">
            <a:extLst>
              <a:ext uri="{FF2B5EF4-FFF2-40B4-BE49-F238E27FC236}">
                <a16:creationId xmlns:a16="http://schemas.microsoft.com/office/drawing/2014/main" id="{11DD863B-47E0-89AF-0DFE-AD6D5B9A3120}"/>
              </a:ext>
            </a:extLst>
          </p:cNvPr>
          <p:cNvSpPr/>
          <p:nvPr/>
        </p:nvSpPr>
        <p:spPr>
          <a:xfrm>
            <a:off x="3455718" y="2743299"/>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36180DF1-0E99-CD6A-9C6A-155F3CBB7282}"/>
              </a:ext>
            </a:extLst>
          </p:cNvPr>
          <p:cNvSpPr/>
          <p:nvPr/>
        </p:nvSpPr>
        <p:spPr>
          <a:xfrm>
            <a:off x="3455718" y="3003390"/>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3C726F6-6636-5BEA-B855-420868F59DCE}"/>
              </a:ext>
            </a:extLst>
          </p:cNvPr>
          <p:cNvSpPr/>
          <p:nvPr/>
        </p:nvSpPr>
        <p:spPr>
          <a:xfrm>
            <a:off x="3470438" y="3380950"/>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800057D-A457-3F52-5AB4-235D1AF58897}"/>
              </a:ext>
            </a:extLst>
          </p:cNvPr>
          <p:cNvSpPr/>
          <p:nvPr/>
        </p:nvSpPr>
        <p:spPr>
          <a:xfrm>
            <a:off x="3471304" y="3680728"/>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C7D400A3-D16E-9378-AC8F-AD2066648FFC}"/>
              </a:ext>
            </a:extLst>
          </p:cNvPr>
          <p:cNvSpPr/>
          <p:nvPr/>
        </p:nvSpPr>
        <p:spPr>
          <a:xfrm>
            <a:off x="3456398" y="3932304"/>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AE058F8-CCE3-5FE8-2FB5-1A7755DE4348}"/>
              </a:ext>
            </a:extLst>
          </p:cNvPr>
          <p:cNvSpPr/>
          <p:nvPr/>
        </p:nvSpPr>
        <p:spPr>
          <a:xfrm>
            <a:off x="3487262" y="4208184"/>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F70F603B-4A13-1BE6-4E6A-D341D6DE6BF8}"/>
              </a:ext>
            </a:extLst>
          </p:cNvPr>
          <p:cNvSpPr/>
          <p:nvPr/>
        </p:nvSpPr>
        <p:spPr>
          <a:xfrm>
            <a:off x="3470439" y="4521191"/>
            <a:ext cx="878775"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A3FAC77-EE46-8306-C278-5CD884F557EF}"/>
              </a:ext>
            </a:extLst>
          </p:cNvPr>
          <p:cNvSpPr/>
          <p:nvPr/>
        </p:nvSpPr>
        <p:spPr>
          <a:xfrm>
            <a:off x="5201978" y="2732451"/>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A41A9EA7-3D18-3FAC-4CCE-2780147E0AB9}"/>
              </a:ext>
            </a:extLst>
          </p:cNvPr>
          <p:cNvSpPr/>
          <p:nvPr/>
        </p:nvSpPr>
        <p:spPr>
          <a:xfrm>
            <a:off x="5201979" y="3403142"/>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4F8D2E32-10F7-8F47-F3B5-076CAB4BCCDA}"/>
              </a:ext>
            </a:extLst>
          </p:cNvPr>
          <p:cNvSpPr/>
          <p:nvPr/>
        </p:nvSpPr>
        <p:spPr>
          <a:xfrm>
            <a:off x="5201980" y="3668736"/>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F9603A1B-72E4-00A8-9AB3-E4948473106E}"/>
              </a:ext>
            </a:extLst>
          </p:cNvPr>
          <p:cNvSpPr/>
          <p:nvPr/>
        </p:nvSpPr>
        <p:spPr>
          <a:xfrm>
            <a:off x="5201981" y="4208184"/>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72793A83-8CCC-2264-1478-69711BABAD46}"/>
              </a:ext>
            </a:extLst>
          </p:cNvPr>
          <p:cNvSpPr/>
          <p:nvPr/>
        </p:nvSpPr>
        <p:spPr>
          <a:xfrm>
            <a:off x="5201980" y="3938817"/>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D6617E65-1F6D-CE21-50B3-0DA2D6A8C7C6}"/>
              </a:ext>
            </a:extLst>
          </p:cNvPr>
          <p:cNvSpPr/>
          <p:nvPr/>
        </p:nvSpPr>
        <p:spPr>
          <a:xfrm>
            <a:off x="5201981" y="4503087"/>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5F575824-902B-EF3F-B56C-99A1180B0481}"/>
              </a:ext>
            </a:extLst>
          </p:cNvPr>
          <p:cNvSpPr/>
          <p:nvPr/>
        </p:nvSpPr>
        <p:spPr>
          <a:xfrm>
            <a:off x="5201978" y="3009142"/>
            <a:ext cx="727961" cy="21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D69CAA16-F3D1-ADA2-61C4-97A241049F16}"/>
              </a:ext>
            </a:extLst>
          </p:cNvPr>
          <p:cNvSpPr/>
          <p:nvPr/>
        </p:nvSpPr>
        <p:spPr>
          <a:xfrm>
            <a:off x="6262060" y="2732848"/>
            <a:ext cx="2315941"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92AF116C-8AD8-163A-93A5-9850F8BF54AE}"/>
              </a:ext>
            </a:extLst>
          </p:cNvPr>
          <p:cNvSpPr/>
          <p:nvPr/>
        </p:nvSpPr>
        <p:spPr>
          <a:xfrm>
            <a:off x="6262059" y="3056714"/>
            <a:ext cx="3843841"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FF169AB1-5D89-50DD-0653-CFDC14F366C3}"/>
              </a:ext>
            </a:extLst>
          </p:cNvPr>
          <p:cNvSpPr/>
          <p:nvPr/>
        </p:nvSpPr>
        <p:spPr>
          <a:xfrm>
            <a:off x="6276100" y="3355527"/>
            <a:ext cx="2315941"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7282CFFD-83A3-F4CB-63C9-EC96D22B18C9}"/>
              </a:ext>
            </a:extLst>
          </p:cNvPr>
          <p:cNvSpPr/>
          <p:nvPr/>
        </p:nvSpPr>
        <p:spPr>
          <a:xfrm>
            <a:off x="6276100" y="3600076"/>
            <a:ext cx="3687297"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0F0DA3D9-5574-2A30-8967-716B9FADFEAE}"/>
              </a:ext>
            </a:extLst>
          </p:cNvPr>
          <p:cNvSpPr/>
          <p:nvPr/>
        </p:nvSpPr>
        <p:spPr>
          <a:xfrm>
            <a:off x="6262060" y="3849672"/>
            <a:ext cx="2315941"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55F2017-1222-88D0-5072-CF5DB55C7E7C}"/>
              </a:ext>
            </a:extLst>
          </p:cNvPr>
          <p:cNvSpPr/>
          <p:nvPr/>
        </p:nvSpPr>
        <p:spPr>
          <a:xfrm>
            <a:off x="6262059" y="4156237"/>
            <a:ext cx="3701338"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0DC68E5C-8E8A-B49A-92CD-8AAEE0F96F96}"/>
              </a:ext>
            </a:extLst>
          </p:cNvPr>
          <p:cNvSpPr/>
          <p:nvPr/>
        </p:nvSpPr>
        <p:spPr>
          <a:xfrm>
            <a:off x="6262059" y="4462802"/>
            <a:ext cx="3230342" cy="28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38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525089"/>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152241" y="333129"/>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1061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2" y="1440720"/>
            <a:ext cx="8868678" cy="2062063"/>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INDICATORI – PIATTAFORMA </a:t>
            </a: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600" i="1" dirty="0">
              <a:solidFill>
                <a:srgbClr val="002060"/>
              </a:solidFill>
              <a:latin typeface="Calibri"/>
              <a:cs typeface="Calibri"/>
            </a:endParaRPr>
          </a:p>
          <a:p>
            <a:endParaRPr lang="it-IT" sz="1200" i="1" dirty="0">
              <a:solidFill>
                <a:srgbClr val="002060"/>
              </a:solidFill>
              <a:latin typeface="Calibri"/>
              <a:cs typeface="Calibri"/>
            </a:endParaRPr>
          </a:p>
          <a:p>
            <a:endParaRPr lang="it-IT" sz="1200" i="1" dirty="0">
              <a:solidFill>
                <a:srgbClr val="002060"/>
              </a:solidFill>
              <a:latin typeface="Calibri"/>
              <a:cs typeface="Calibri"/>
            </a:endParaRPr>
          </a:p>
          <a:p>
            <a:r>
              <a:rPr lang="it-IT" sz="1200" i="1" dirty="0">
                <a:solidFill>
                  <a:srgbClr val="002060"/>
                </a:solidFill>
                <a:latin typeface="Calibri"/>
                <a:cs typeface="Calibri"/>
              </a:rPr>
              <a:t> 		</a:t>
            </a:r>
            <a:endParaRPr lang="it-IT" sz="2800" dirty="0">
              <a:solidFill>
                <a:srgbClr val="002060"/>
              </a:solidFill>
              <a:latin typeface="Calibri"/>
              <a:ea typeface="Calibri"/>
              <a:cs typeface="Calibri"/>
              <a:sym typeface="Calibri"/>
            </a:endParaRPr>
          </a:p>
        </p:txBody>
      </p:sp>
      <p:pic>
        <p:nvPicPr>
          <p:cNvPr id="23" name="Immagine 22">
            <a:extLst>
              <a:ext uri="{FF2B5EF4-FFF2-40B4-BE49-F238E27FC236}">
                <a16:creationId xmlns:a16="http://schemas.microsoft.com/office/drawing/2014/main" id="{4C94D200-3925-64FF-4330-B33F0C3B9D36}"/>
              </a:ext>
            </a:extLst>
          </p:cNvPr>
          <p:cNvPicPr>
            <a:picLocks noChangeAspect="1"/>
          </p:cNvPicPr>
          <p:nvPr/>
        </p:nvPicPr>
        <p:blipFill>
          <a:blip r:embed="rId3"/>
          <a:stretch>
            <a:fillRect/>
          </a:stretch>
        </p:blipFill>
        <p:spPr>
          <a:xfrm>
            <a:off x="3443845" y="2139652"/>
            <a:ext cx="8229600" cy="4401879"/>
          </a:xfrm>
          <a:prstGeom prst="rect">
            <a:avLst/>
          </a:prstGeom>
        </p:spPr>
      </p:pic>
      <p:sp>
        <p:nvSpPr>
          <p:cNvPr id="24" name="Rettangolo 23">
            <a:extLst>
              <a:ext uri="{FF2B5EF4-FFF2-40B4-BE49-F238E27FC236}">
                <a16:creationId xmlns:a16="http://schemas.microsoft.com/office/drawing/2014/main" id="{57DC38EE-F594-4698-4CF3-3BE187E9C7D1}"/>
              </a:ext>
            </a:extLst>
          </p:cNvPr>
          <p:cNvSpPr/>
          <p:nvPr/>
        </p:nvSpPr>
        <p:spPr>
          <a:xfrm>
            <a:off x="3918857" y="2468133"/>
            <a:ext cx="1995055" cy="322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744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1080947" y="374569"/>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DA DOVE SIAMO PARTITI… </a:t>
            </a:r>
          </a:p>
        </p:txBody>
      </p:sp>
      <p:sp>
        <p:nvSpPr>
          <p:cNvPr id="13" name="CasellaDiTesto 12">
            <a:extLst>
              <a:ext uri="{FF2B5EF4-FFF2-40B4-BE49-F238E27FC236}">
                <a16:creationId xmlns:a16="http://schemas.microsoft.com/office/drawing/2014/main" id="{7E1AAB71-FB35-1AC3-525C-5D7AF8C81F3A}"/>
              </a:ext>
            </a:extLst>
          </p:cNvPr>
          <p:cNvSpPr txBox="1"/>
          <p:nvPr/>
        </p:nvSpPr>
        <p:spPr>
          <a:xfrm>
            <a:off x="4173751" y="4539769"/>
            <a:ext cx="445477" cy="307777"/>
          </a:xfrm>
          <a:prstGeom prst="rect">
            <a:avLst/>
          </a:prstGeom>
          <a:noFill/>
          <a:ln>
            <a:solidFill>
              <a:srgbClr val="002060"/>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2</a:t>
            </a:r>
          </a:p>
        </p:txBody>
      </p:sp>
      <p:sp>
        <p:nvSpPr>
          <p:cNvPr id="15" name="CasellaDiTesto 14">
            <a:extLst>
              <a:ext uri="{FF2B5EF4-FFF2-40B4-BE49-F238E27FC236}">
                <a16:creationId xmlns:a16="http://schemas.microsoft.com/office/drawing/2014/main" id="{84BDC48A-A8D9-E5D2-93B7-F1F0C740C20C}"/>
              </a:ext>
            </a:extLst>
          </p:cNvPr>
          <p:cNvSpPr txBox="1"/>
          <p:nvPr/>
        </p:nvSpPr>
        <p:spPr>
          <a:xfrm flipH="1">
            <a:off x="4200905" y="1887121"/>
            <a:ext cx="445476" cy="307777"/>
          </a:xfrm>
          <a:prstGeom prst="rect">
            <a:avLst/>
          </a:prstGeom>
          <a:noFill/>
          <a:ln>
            <a:solidFill>
              <a:srgbClr val="002060"/>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1</a:t>
            </a:r>
          </a:p>
        </p:txBody>
      </p:sp>
      <p:pic>
        <p:nvPicPr>
          <p:cNvPr id="24" name="Immagine 23">
            <a:extLst>
              <a:ext uri="{FF2B5EF4-FFF2-40B4-BE49-F238E27FC236}">
                <a16:creationId xmlns:a16="http://schemas.microsoft.com/office/drawing/2014/main" id="{A3B6B9B0-8810-56E7-DC8F-A5C448275B1F}"/>
              </a:ext>
            </a:extLst>
          </p:cNvPr>
          <p:cNvPicPr>
            <a:picLocks noChangeAspect="1"/>
          </p:cNvPicPr>
          <p:nvPr/>
        </p:nvPicPr>
        <p:blipFill>
          <a:blip r:embed="rId3"/>
          <a:stretch>
            <a:fillRect/>
          </a:stretch>
        </p:blipFill>
        <p:spPr>
          <a:xfrm>
            <a:off x="4796336" y="3816250"/>
            <a:ext cx="6750128" cy="2383195"/>
          </a:xfrm>
          <a:prstGeom prst="rect">
            <a:avLst/>
          </a:prstGeom>
          <a:ln>
            <a:solidFill>
              <a:srgbClr val="002060"/>
            </a:solidFill>
          </a:ln>
        </p:spPr>
      </p:pic>
      <p:pic>
        <p:nvPicPr>
          <p:cNvPr id="25" name="Immagine 24">
            <a:extLst>
              <a:ext uri="{FF2B5EF4-FFF2-40B4-BE49-F238E27FC236}">
                <a16:creationId xmlns:a16="http://schemas.microsoft.com/office/drawing/2014/main" id="{B2D4081E-DD6B-1681-C7E5-CB3E66CA0CF5}"/>
              </a:ext>
            </a:extLst>
          </p:cNvPr>
          <p:cNvPicPr>
            <a:picLocks noChangeAspect="1"/>
          </p:cNvPicPr>
          <p:nvPr/>
        </p:nvPicPr>
        <p:blipFill>
          <a:blip r:embed="rId4"/>
          <a:stretch>
            <a:fillRect/>
          </a:stretch>
        </p:blipFill>
        <p:spPr>
          <a:xfrm>
            <a:off x="4796336" y="1201001"/>
            <a:ext cx="6750129" cy="2322763"/>
          </a:xfrm>
          <a:prstGeom prst="rect">
            <a:avLst/>
          </a:prstGeom>
          <a:ln>
            <a:solidFill>
              <a:srgbClr val="002060"/>
            </a:solidFill>
          </a:ln>
        </p:spPr>
      </p:pic>
      <p:pic>
        <p:nvPicPr>
          <p:cNvPr id="8" name="Google Shape;95;g1013f7051f6_0_137">
            <a:extLst>
              <a:ext uri="{FF2B5EF4-FFF2-40B4-BE49-F238E27FC236}">
                <a16:creationId xmlns:a16="http://schemas.microsoft.com/office/drawing/2014/main" id="{1DC2B7F6-94E5-7D90-5852-08416E07B3E3}"/>
              </a:ext>
            </a:extLst>
          </p:cNvPr>
          <p:cNvPicPr preferRelativeResize="0"/>
          <p:nvPr/>
        </p:nvPicPr>
        <p:blipFill rotWithShape="1">
          <a:blip r:embed="rId5">
            <a:alphaModFix/>
          </a:blip>
          <a:srcRect t="9010" r="62572" b="7251"/>
          <a:stretch/>
        </p:blipFill>
        <p:spPr>
          <a:xfrm>
            <a:off x="372861" y="1079186"/>
            <a:ext cx="3958451" cy="4981421"/>
          </a:xfrm>
          <a:prstGeom prst="rect">
            <a:avLst/>
          </a:prstGeom>
          <a:noFill/>
          <a:ln>
            <a:noFill/>
          </a:ln>
        </p:spPr>
      </p:pic>
    </p:spTree>
    <p:extLst>
      <p:ext uri="{BB962C8B-B14F-4D97-AF65-F5344CB8AC3E}">
        <p14:creationId xmlns:p14="http://schemas.microsoft.com/office/powerpoint/2010/main" val="280704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9" y="387307"/>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Accesso alla piattaforma Cineca: attori coinvolti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893283" y="2494553"/>
            <a:ext cx="6979010" cy="224672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Dottorandi</a:t>
            </a:r>
          </a:p>
          <a:p>
            <a:pPr marL="342900" indent="-342900">
              <a:buFont typeface="Arial" panose="020B0604020202020204" pitchFamily="34" charset="0"/>
              <a:buChar char="•"/>
            </a:pPr>
            <a:endParaRPr lang="it-IT" sz="2800" b="1"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b="1"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b="1" dirty="0">
              <a:solidFill>
                <a:srgbClr val="002060"/>
              </a:solidFill>
              <a:latin typeface="Calibri"/>
              <a:ea typeface="Calibri"/>
              <a:cs typeface="Calibri"/>
              <a:sym typeface="Calibri"/>
            </a:endParaRPr>
          </a:p>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Coordinatori del corso di dottorato</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379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9" y="387307"/>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Accesso alla piattaforma Cineca: dottorandi </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F381D10-7054-420A-BF5E-C7C5AA627034}"/>
              </a:ext>
            </a:extLst>
          </p:cNvPr>
          <p:cNvSpPr txBox="1"/>
          <p:nvPr/>
        </p:nvSpPr>
        <p:spPr>
          <a:xfrm>
            <a:off x="3562348" y="1439720"/>
            <a:ext cx="7718274" cy="470000"/>
          </a:xfrm>
          <a:prstGeom prst="rect">
            <a:avLst/>
          </a:prstGeom>
          <a:noFill/>
        </p:spPr>
        <p:txBody>
          <a:bodyPr wrap="square">
            <a:spAutoFit/>
          </a:bodyPr>
          <a:lstStyle/>
          <a:p>
            <a:pPr lvl="0" algn="ctr">
              <a:lnSpc>
                <a:spcPct val="107000"/>
              </a:lnSpc>
              <a:spcAft>
                <a:spcPts val="800"/>
              </a:spcAft>
              <a:tabLst>
                <a:tab pos="457200" algn="l"/>
              </a:tabLst>
            </a:pPr>
            <a:r>
              <a:rPr lang="it-IT" sz="2400" b="1" dirty="0">
                <a:solidFill>
                  <a:srgbClr val="002060"/>
                </a:solidFill>
                <a:latin typeface="Calibri"/>
                <a:cs typeface="Calibri"/>
              </a:rPr>
              <a:t>http://dottorati.miur.it/pon</a:t>
            </a:r>
          </a:p>
        </p:txBody>
      </p:sp>
      <p:pic>
        <p:nvPicPr>
          <p:cNvPr id="6" name="Immagine 5">
            <a:extLst>
              <a:ext uri="{FF2B5EF4-FFF2-40B4-BE49-F238E27FC236}">
                <a16:creationId xmlns:a16="http://schemas.microsoft.com/office/drawing/2014/main" id="{90006E90-FFF5-4E83-9078-06101B653BA1}"/>
              </a:ext>
            </a:extLst>
          </p:cNvPr>
          <p:cNvPicPr>
            <a:picLocks noChangeAspect="1"/>
          </p:cNvPicPr>
          <p:nvPr/>
        </p:nvPicPr>
        <p:blipFill>
          <a:blip r:embed="rId4"/>
          <a:stretch>
            <a:fillRect/>
          </a:stretch>
        </p:blipFill>
        <p:spPr>
          <a:xfrm>
            <a:off x="3525031" y="2041418"/>
            <a:ext cx="8523775" cy="3710161"/>
          </a:xfrm>
          <a:prstGeom prst="rect">
            <a:avLst/>
          </a:prstGeom>
        </p:spPr>
      </p:pic>
      <p:sp>
        <p:nvSpPr>
          <p:cNvPr id="11" name="CasellaDiTesto 10">
            <a:extLst>
              <a:ext uri="{FF2B5EF4-FFF2-40B4-BE49-F238E27FC236}">
                <a16:creationId xmlns:a16="http://schemas.microsoft.com/office/drawing/2014/main" id="{2DE20CC4-B2F4-42CA-98B6-9EFFA034AAB1}"/>
              </a:ext>
            </a:extLst>
          </p:cNvPr>
          <p:cNvSpPr txBox="1"/>
          <p:nvPr/>
        </p:nvSpPr>
        <p:spPr>
          <a:xfrm>
            <a:off x="3562348" y="5452314"/>
            <a:ext cx="7568862" cy="954107"/>
          </a:xfrm>
          <a:prstGeom prst="rect">
            <a:avLst/>
          </a:prstGeom>
          <a:noFill/>
        </p:spPr>
        <p:txBody>
          <a:bodyPr wrap="square" rtlCol="0">
            <a:spAutoFit/>
          </a:bodyPr>
          <a:lstStyle/>
          <a:p>
            <a:r>
              <a:rPr lang="it-IT" sz="2800" b="1" dirty="0">
                <a:solidFill>
                  <a:srgbClr val="002060"/>
                </a:solidFill>
                <a:latin typeface="Calibri"/>
                <a:cs typeface="Calibri"/>
              </a:rPr>
              <a:t>Le credenziali per l’accesso sono inviate per posta elettronica</a:t>
            </a:r>
          </a:p>
        </p:txBody>
      </p:sp>
    </p:spTree>
    <p:extLst>
      <p:ext uri="{BB962C8B-B14F-4D97-AF65-F5344CB8AC3E}">
        <p14:creationId xmlns:p14="http://schemas.microsoft.com/office/powerpoint/2010/main" val="374605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177552"/>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Dottorandi</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Compilazione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EBBDD02-228C-4037-8BAD-813963086177}"/>
              </a:ext>
            </a:extLst>
          </p:cNvPr>
          <p:cNvPicPr>
            <a:picLocks noChangeAspect="1"/>
          </p:cNvPicPr>
          <p:nvPr/>
        </p:nvPicPr>
        <p:blipFill>
          <a:blip r:embed="rId4"/>
          <a:stretch>
            <a:fillRect/>
          </a:stretch>
        </p:blipFill>
        <p:spPr>
          <a:xfrm>
            <a:off x="180512" y="1240690"/>
            <a:ext cx="6748462" cy="4485601"/>
          </a:xfrm>
          <a:prstGeom prst="rect">
            <a:avLst/>
          </a:prstGeom>
        </p:spPr>
      </p:pic>
      <p:pic>
        <p:nvPicPr>
          <p:cNvPr id="10" name="Immagine 9">
            <a:extLst>
              <a:ext uri="{FF2B5EF4-FFF2-40B4-BE49-F238E27FC236}">
                <a16:creationId xmlns:a16="http://schemas.microsoft.com/office/drawing/2014/main" id="{C30F2E7F-292D-4086-8BCE-6C53092C0042}"/>
              </a:ext>
            </a:extLst>
          </p:cNvPr>
          <p:cNvPicPr>
            <a:picLocks noChangeAspect="1"/>
          </p:cNvPicPr>
          <p:nvPr/>
        </p:nvPicPr>
        <p:blipFill>
          <a:blip r:embed="rId5"/>
          <a:stretch>
            <a:fillRect/>
          </a:stretch>
        </p:blipFill>
        <p:spPr>
          <a:xfrm>
            <a:off x="6375212" y="891329"/>
            <a:ext cx="5667375" cy="5343525"/>
          </a:xfrm>
          <a:prstGeom prst="rect">
            <a:avLst/>
          </a:prstGeom>
        </p:spPr>
      </p:pic>
      <p:sp>
        <p:nvSpPr>
          <p:cNvPr id="11" name="CasellaDiTesto 10">
            <a:extLst>
              <a:ext uri="{FF2B5EF4-FFF2-40B4-BE49-F238E27FC236}">
                <a16:creationId xmlns:a16="http://schemas.microsoft.com/office/drawing/2014/main" id="{27A0E53F-BE1F-4952-A22B-D4097333E960}"/>
              </a:ext>
            </a:extLst>
          </p:cNvPr>
          <p:cNvSpPr txBox="1"/>
          <p:nvPr/>
        </p:nvSpPr>
        <p:spPr>
          <a:xfrm>
            <a:off x="465270" y="6154037"/>
            <a:ext cx="8466988" cy="461665"/>
          </a:xfrm>
          <a:prstGeom prst="rect">
            <a:avLst/>
          </a:prstGeom>
          <a:noFill/>
        </p:spPr>
        <p:txBody>
          <a:bodyPr wrap="square" rtlCol="0">
            <a:spAutoFit/>
          </a:bodyPr>
          <a:lstStyle/>
          <a:p>
            <a:r>
              <a:rPr lang="it-IT" sz="2400" b="1" dirty="0">
                <a:solidFill>
                  <a:srgbClr val="002060"/>
                </a:solidFill>
                <a:latin typeface="Calibri"/>
                <a:cs typeface="Calibri"/>
              </a:rPr>
              <a:t>Descrizione dell’attività svolta: massimo 500 caratteri</a:t>
            </a:r>
          </a:p>
        </p:txBody>
      </p:sp>
    </p:spTree>
    <p:extLst>
      <p:ext uri="{BB962C8B-B14F-4D97-AF65-F5344CB8AC3E}">
        <p14:creationId xmlns:p14="http://schemas.microsoft.com/office/powerpoint/2010/main" val="160334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177552"/>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Dottorandi</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Visualizzazione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42968675-9FE1-459E-88BF-2C31B746A7B0}"/>
              </a:ext>
            </a:extLst>
          </p:cNvPr>
          <p:cNvPicPr>
            <a:picLocks noChangeAspect="1"/>
          </p:cNvPicPr>
          <p:nvPr/>
        </p:nvPicPr>
        <p:blipFill>
          <a:blip r:embed="rId4"/>
          <a:stretch>
            <a:fillRect/>
          </a:stretch>
        </p:blipFill>
        <p:spPr>
          <a:xfrm>
            <a:off x="3562348" y="1206602"/>
            <a:ext cx="7309943" cy="3894082"/>
          </a:xfrm>
          <a:prstGeom prst="rect">
            <a:avLst/>
          </a:prstGeom>
        </p:spPr>
      </p:pic>
      <p:sp>
        <p:nvSpPr>
          <p:cNvPr id="8" name="CasellaDiTesto 7">
            <a:extLst>
              <a:ext uri="{FF2B5EF4-FFF2-40B4-BE49-F238E27FC236}">
                <a16:creationId xmlns:a16="http://schemas.microsoft.com/office/drawing/2014/main" id="{82A62DF1-7E26-4CA0-B05D-30A0C1D4C2DC}"/>
              </a:ext>
            </a:extLst>
          </p:cNvPr>
          <p:cNvSpPr txBox="1"/>
          <p:nvPr/>
        </p:nvSpPr>
        <p:spPr>
          <a:xfrm>
            <a:off x="3168421" y="5377500"/>
            <a:ext cx="8466988" cy="830997"/>
          </a:xfrm>
          <a:prstGeom prst="rect">
            <a:avLst/>
          </a:prstGeom>
          <a:noFill/>
        </p:spPr>
        <p:txBody>
          <a:bodyPr wrap="square" rtlCol="0">
            <a:spAutoFit/>
          </a:bodyPr>
          <a:lstStyle/>
          <a:p>
            <a:r>
              <a:rPr lang="it-IT" sz="2400" b="1" dirty="0">
                <a:solidFill>
                  <a:srgbClr val="002060"/>
                </a:solidFill>
                <a:latin typeface="Calibri"/>
                <a:cs typeface="Calibri"/>
              </a:rPr>
              <a:t>Il sistema controlla la correttezza e completezza dei dati inseriti</a:t>
            </a:r>
          </a:p>
          <a:p>
            <a:r>
              <a:rPr lang="it-IT" sz="2400" b="1" dirty="0">
                <a:solidFill>
                  <a:srgbClr val="002060"/>
                </a:solidFill>
                <a:latin typeface="Calibri"/>
                <a:cs typeface="Calibri"/>
              </a:rPr>
              <a:t>Dopo aver trasmesso i dati non è più possibile modificarli</a:t>
            </a:r>
          </a:p>
        </p:txBody>
      </p:sp>
    </p:spTree>
    <p:extLst>
      <p:ext uri="{BB962C8B-B14F-4D97-AF65-F5344CB8AC3E}">
        <p14:creationId xmlns:p14="http://schemas.microsoft.com/office/powerpoint/2010/main" val="183455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1° PERIODO</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2677656"/>
          </a:xfrm>
          <a:prstGeom prst="rect">
            <a:avLst/>
          </a:prstGeom>
          <a:noFill/>
        </p:spPr>
        <p:txBody>
          <a:bodyPr wrap="square" rtlCol="0">
            <a:spAutoFit/>
          </a:bodyPr>
          <a:lstStyle/>
          <a:p>
            <a:r>
              <a:rPr lang="it-IT" sz="2800" b="1" dirty="0">
                <a:solidFill>
                  <a:srgbClr val="002060"/>
                </a:solidFill>
                <a:latin typeface="Calibri"/>
                <a:cs typeface="Calibri"/>
              </a:rPr>
              <a:t>- il primo periodo di rendicontazione, contrariamente ai successivi, ha una durata variabile e calcolata direttamente dal sistema a partire dalla data di inizio attività inserita a sistema dal beneficiario in fase di presentazione delle candidature</a:t>
            </a:r>
          </a:p>
        </p:txBody>
      </p:sp>
    </p:spTree>
    <p:extLst>
      <p:ext uri="{BB962C8B-B14F-4D97-AF65-F5344CB8AC3E}">
        <p14:creationId xmlns:p14="http://schemas.microsoft.com/office/powerpoint/2010/main" val="4096206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SOSPENSIONI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340553" cy="3970318"/>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se il periodo di rendicontazione è  interessato da una </a:t>
            </a:r>
            <a:r>
              <a:rPr lang="it-IT" sz="2800" b="1" u="sng" dirty="0">
                <a:solidFill>
                  <a:srgbClr val="002060"/>
                </a:solidFill>
                <a:latin typeface="Calibri"/>
                <a:cs typeface="Calibri"/>
              </a:rPr>
              <a:t>sospensione, sia provvisoria (maternità/grave malattia) che definitiva (dimissioni</a:t>
            </a:r>
            <a:r>
              <a:rPr lang="it-IT" sz="2800" b="1" dirty="0">
                <a:solidFill>
                  <a:srgbClr val="002060"/>
                </a:solidFill>
                <a:latin typeface="Calibri"/>
                <a:cs typeface="Calibri"/>
              </a:rPr>
              <a:t>), il sistema propone al dottorando il periodo di reale attività. </a:t>
            </a:r>
          </a:p>
          <a:p>
            <a:pPr marL="457200" indent="-457200">
              <a:buFontTx/>
              <a:buChar char="-"/>
            </a:pPr>
            <a:r>
              <a:rPr lang="it-IT" sz="2800" b="1" dirty="0">
                <a:solidFill>
                  <a:srgbClr val="002060"/>
                </a:solidFill>
                <a:latin typeface="Calibri"/>
                <a:cs typeface="Calibri"/>
              </a:rPr>
              <a:t>Affinché questo succeda, però, è estremamente importante che l’ateneo comunichi al </a:t>
            </a:r>
            <a:r>
              <a:rPr lang="it-IT" sz="2800" b="1" u="sng" dirty="0">
                <a:solidFill>
                  <a:srgbClr val="002060"/>
                </a:solidFill>
                <a:latin typeface="Calibri"/>
                <a:cs typeface="Calibri"/>
              </a:rPr>
              <a:t>MUR tempestivamente la sospensione</a:t>
            </a:r>
            <a:r>
              <a:rPr lang="it-IT" sz="2800" b="1" dirty="0">
                <a:solidFill>
                  <a:srgbClr val="002060"/>
                </a:solidFill>
                <a:latin typeface="Calibri"/>
                <a:cs typeface="Calibri"/>
              </a:rPr>
              <a:t>  (nota </a:t>
            </a:r>
            <a:r>
              <a:rPr lang="it-IT" sz="2800" b="1" dirty="0" err="1">
                <a:solidFill>
                  <a:srgbClr val="002060"/>
                </a:solidFill>
                <a:latin typeface="Calibri"/>
                <a:cs typeface="Calibri"/>
              </a:rPr>
              <a:t>pec</a:t>
            </a:r>
            <a:r>
              <a:rPr lang="it-IT" sz="2800" b="1" dirty="0">
                <a:solidFill>
                  <a:srgbClr val="002060"/>
                </a:solidFill>
                <a:latin typeface="Calibri"/>
                <a:cs typeface="Calibri"/>
              </a:rPr>
              <a:t>);</a:t>
            </a:r>
          </a:p>
        </p:txBody>
      </p:sp>
    </p:spTree>
    <p:extLst>
      <p:ext uri="{BB962C8B-B14F-4D97-AF65-F5344CB8AC3E}">
        <p14:creationId xmlns:p14="http://schemas.microsoft.com/office/powerpoint/2010/main" val="351657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DOTTORANDI DIMISSIONARI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1384995"/>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anche i </a:t>
            </a:r>
            <a:r>
              <a:rPr lang="it-IT" sz="2800" b="1" u="sng" dirty="0">
                <a:solidFill>
                  <a:srgbClr val="002060"/>
                </a:solidFill>
                <a:latin typeface="Calibri"/>
                <a:cs typeface="Calibri"/>
              </a:rPr>
              <a:t>dottorandi dimissionari </a:t>
            </a:r>
            <a:r>
              <a:rPr lang="it-IT" sz="2800" b="1" dirty="0">
                <a:solidFill>
                  <a:srgbClr val="002060"/>
                </a:solidFill>
                <a:latin typeface="Calibri"/>
                <a:cs typeface="Calibri"/>
              </a:rPr>
              <a:t>dovranno rendicontare l’attività svolta prima delle dimissioni. </a:t>
            </a:r>
          </a:p>
        </p:txBody>
      </p:sp>
    </p:spTree>
    <p:extLst>
      <p:ext uri="{BB962C8B-B14F-4D97-AF65-F5344CB8AC3E}">
        <p14:creationId xmlns:p14="http://schemas.microsoft.com/office/powerpoint/2010/main" val="134860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523180"/>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Coordinatori di corso di dottorato - </a:t>
            </a:r>
            <a:r>
              <a:rPr lang="it-IT" sz="2800" b="1" dirty="0">
                <a:solidFill>
                  <a:srgbClr val="002060"/>
                </a:solidFill>
                <a:latin typeface="Calibri"/>
                <a:ea typeface="Calibri"/>
                <a:cs typeface="Calibri"/>
                <a:sym typeface="Calibri"/>
              </a:rPr>
              <a:t>Modalità di accesso</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385301"/>
            <a:ext cx="7112779" cy="1384995"/>
          </a:xfrm>
          <a:prstGeom prst="rect">
            <a:avLst/>
          </a:prstGeom>
          <a:noFill/>
        </p:spPr>
        <p:txBody>
          <a:bodyPr wrap="square" rtlCol="0">
            <a:spAutoFit/>
          </a:bodyPr>
          <a:lstStyle/>
          <a:p>
            <a:r>
              <a:rPr lang="it-IT" sz="2800" b="1" dirty="0">
                <a:solidFill>
                  <a:srgbClr val="002060"/>
                </a:solidFill>
                <a:latin typeface="Calibri"/>
                <a:cs typeface="Calibri"/>
              </a:rPr>
              <a:t>Da </a:t>
            </a:r>
            <a:r>
              <a:rPr lang="it-IT" sz="2800" b="1" dirty="0" err="1">
                <a:solidFill>
                  <a:srgbClr val="002060"/>
                </a:solidFill>
                <a:latin typeface="Calibri"/>
                <a:cs typeface="Calibri"/>
              </a:rPr>
              <a:t>loginmiur</a:t>
            </a:r>
            <a:r>
              <a:rPr lang="it-IT" sz="2800" b="1" dirty="0">
                <a:solidFill>
                  <a:srgbClr val="002060"/>
                </a:solidFill>
                <a:latin typeface="Calibri"/>
                <a:cs typeface="Calibri"/>
              </a:rPr>
              <a:t> </a:t>
            </a:r>
          </a:p>
          <a:p>
            <a:r>
              <a:rPr lang="it-IT" sz="2800" b="1" dirty="0">
                <a:solidFill>
                  <a:srgbClr val="002060"/>
                </a:solidFill>
                <a:latin typeface="Calibri"/>
                <a:cs typeface="Calibri"/>
              </a:rPr>
              <a:t>https://loginmiur.cineca.it  </a:t>
            </a:r>
          </a:p>
          <a:p>
            <a:r>
              <a:rPr lang="it-IT" sz="2800" b="1" dirty="0">
                <a:solidFill>
                  <a:srgbClr val="002060"/>
                </a:solidFill>
                <a:latin typeface="Calibri"/>
                <a:cs typeface="Calibri"/>
              </a:rPr>
              <a:t>Accesso per il personale di Università ed Enti</a:t>
            </a:r>
          </a:p>
        </p:txBody>
      </p:sp>
    </p:spTree>
    <p:extLst>
      <p:ext uri="{BB962C8B-B14F-4D97-AF65-F5344CB8AC3E}">
        <p14:creationId xmlns:p14="http://schemas.microsoft.com/office/powerpoint/2010/main" val="3955413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04158" y="43364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Coordinatori del corso di dottorato</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Verifica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B7CE293-011D-4027-98B8-06874CC1BA7A}"/>
              </a:ext>
            </a:extLst>
          </p:cNvPr>
          <p:cNvSpPr txBox="1"/>
          <p:nvPr/>
        </p:nvSpPr>
        <p:spPr>
          <a:xfrm>
            <a:off x="1781174" y="5976914"/>
            <a:ext cx="8466988" cy="461665"/>
          </a:xfrm>
          <a:prstGeom prst="rect">
            <a:avLst/>
          </a:prstGeom>
          <a:noFill/>
        </p:spPr>
        <p:txBody>
          <a:bodyPr wrap="square" rtlCol="0">
            <a:spAutoFit/>
          </a:bodyPr>
          <a:lstStyle/>
          <a:p>
            <a:r>
              <a:rPr lang="it-IT" sz="2400" b="1" dirty="0">
                <a:solidFill>
                  <a:srgbClr val="002060"/>
                </a:solidFill>
                <a:latin typeface="Calibri"/>
                <a:cs typeface="Calibri"/>
              </a:rPr>
              <a:t>Visualizza l’elenco dei dottorandi</a:t>
            </a:r>
          </a:p>
        </p:txBody>
      </p:sp>
      <p:pic>
        <p:nvPicPr>
          <p:cNvPr id="6" name="Immagine 5">
            <a:extLst>
              <a:ext uri="{FF2B5EF4-FFF2-40B4-BE49-F238E27FC236}">
                <a16:creationId xmlns:a16="http://schemas.microsoft.com/office/drawing/2014/main" id="{74904B18-783A-480A-A0AA-4B37068AEEE5}"/>
              </a:ext>
            </a:extLst>
          </p:cNvPr>
          <p:cNvPicPr>
            <a:picLocks noChangeAspect="1"/>
          </p:cNvPicPr>
          <p:nvPr/>
        </p:nvPicPr>
        <p:blipFill>
          <a:blip r:embed="rId4"/>
          <a:stretch>
            <a:fillRect/>
          </a:stretch>
        </p:blipFill>
        <p:spPr>
          <a:xfrm>
            <a:off x="3445236" y="1387711"/>
            <a:ext cx="6456317" cy="2502495"/>
          </a:xfrm>
          <a:prstGeom prst="rect">
            <a:avLst/>
          </a:prstGeom>
        </p:spPr>
      </p:pic>
      <p:pic>
        <p:nvPicPr>
          <p:cNvPr id="5" name="Immagine 4">
            <a:extLst>
              <a:ext uri="{FF2B5EF4-FFF2-40B4-BE49-F238E27FC236}">
                <a16:creationId xmlns:a16="http://schemas.microsoft.com/office/drawing/2014/main" id="{92253678-D6E2-4B7D-9D07-D8A3CD44304A}"/>
              </a:ext>
            </a:extLst>
          </p:cNvPr>
          <p:cNvPicPr>
            <a:picLocks noChangeAspect="1"/>
          </p:cNvPicPr>
          <p:nvPr/>
        </p:nvPicPr>
        <p:blipFill>
          <a:blip r:embed="rId5"/>
          <a:stretch>
            <a:fillRect/>
          </a:stretch>
        </p:blipFill>
        <p:spPr>
          <a:xfrm>
            <a:off x="6294740" y="3055915"/>
            <a:ext cx="5585184" cy="2984063"/>
          </a:xfrm>
          <a:prstGeom prst="rect">
            <a:avLst/>
          </a:prstGeom>
        </p:spPr>
      </p:pic>
    </p:spTree>
    <p:extLst>
      <p:ext uri="{BB962C8B-B14F-4D97-AF65-F5344CB8AC3E}">
        <p14:creationId xmlns:p14="http://schemas.microsoft.com/office/powerpoint/2010/main" val="3156815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04158" y="43364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Coordinatori del corso di dottorato</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Verifica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B7CE293-011D-4027-98B8-06874CC1BA7A}"/>
              </a:ext>
            </a:extLst>
          </p:cNvPr>
          <p:cNvSpPr txBox="1"/>
          <p:nvPr/>
        </p:nvSpPr>
        <p:spPr>
          <a:xfrm>
            <a:off x="128655" y="5962691"/>
            <a:ext cx="8466988" cy="461665"/>
          </a:xfrm>
          <a:prstGeom prst="rect">
            <a:avLst/>
          </a:prstGeom>
          <a:noFill/>
        </p:spPr>
        <p:txBody>
          <a:bodyPr wrap="square" rtlCol="0">
            <a:spAutoFit/>
          </a:bodyPr>
          <a:lstStyle/>
          <a:p>
            <a:r>
              <a:rPr lang="it-IT" sz="2400" b="1" dirty="0">
                <a:solidFill>
                  <a:srgbClr val="002060"/>
                </a:solidFill>
                <a:latin typeface="Calibri"/>
                <a:cs typeface="Calibri"/>
              </a:rPr>
              <a:t>Visualizza e modifica la rendicontazione del dottorando</a:t>
            </a:r>
          </a:p>
        </p:txBody>
      </p:sp>
      <p:grpSp>
        <p:nvGrpSpPr>
          <p:cNvPr id="9" name="Gruppo 8">
            <a:extLst>
              <a:ext uri="{FF2B5EF4-FFF2-40B4-BE49-F238E27FC236}">
                <a16:creationId xmlns:a16="http://schemas.microsoft.com/office/drawing/2014/main" id="{562108D5-3AD7-4210-83E5-E0AB7F106705}"/>
              </a:ext>
            </a:extLst>
          </p:cNvPr>
          <p:cNvGrpSpPr/>
          <p:nvPr/>
        </p:nvGrpSpPr>
        <p:grpSpPr>
          <a:xfrm>
            <a:off x="573992" y="1425470"/>
            <a:ext cx="7021734" cy="3428065"/>
            <a:chOff x="637056" y="1425470"/>
            <a:chExt cx="7021734" cy="3428065"/>
          </a:xfrm>
        </p:grpSpPr>
        <p:pic>
          <p:nvPicPr>
            <p:cNvPr id="6" name="Immagine 5">
              <a:extLst>
                <a:ext uri="{FF2B5EF4-FFF2-40B4-BE49-F238E27FC236}">
                  <a16:creationId xmlns:a16="http://schemas.microsoft.com/office/drawing/2014/main" id="{622F8382-6667-4105-9A1E-549DC319F72C}"/>
                </a:ext>
              </a:extLst>
            </p:cNvPr>
            <p:cNvPicPr>
              <a:picLocks noChangeAspect="1"/>
            </p:cNvPicPr>
            <p:nvPr/>
          </p:nvPicPr>
          <p:blipFill rotWithShape="1">
            <a:blip r:embed="rId4"/>
            <a:srcRect b="93681"/>
            <a:stretch/>
          </p:blipFill>
          <p:spPr>
            <a:xfrm>
              <a:off x="637056" y="1425470"/>
              <a:ext cx="7005331" cy="281397"/>
            </a:xfrm>
            <a:prstGeom prst="rect">
              <a:avLst/>
            </a:prstGeom>
          </p:spPr>
        </p:pic>
        <p:pic>
          <p:nvPicPr>
            <p:cNvPr id="11" name="Immagine 10">
              <a:extLst>
                <a:ext uri="{FF2B5EF4-FFF2-40B4-BE49-F238E27FC236}">
                  <a16:creationId xmlns:a16="http://schemas.microsoft.com/office/drawing/2014/main" id="{F8BB7EAC-B15C-4637-9381-309A8BF490BA}"/>
                </a:ext>
              </a:extLst>
            </p:cNvPr>
            <p:cNvPicPr>
              <a:picLocks noChangeAspect="1"/>
            </p:cNvPicPr>
            <p:nvPr/>
          </p:nvPicPr>
          <p:blipFill rotWithShape="1">
            <a:blip r:embed="rId4"/>
            <a:srcRect t="29244"/>
            <a:stretch/>
          </p:blipFill>
          <p:spPr>
            <a:xfrm>
              <a:off x="653459" y="1702662"/>
              <a:ext cx="7005331" cy="3150873"/>
            </a:xfrm>
            <a:prstGeom prst="rect">
              <a:avLst/>
            </a:prstGeom>
          </p:spPr>
        </p:pic>
      </p:grpSp>
      <p:pic>
        <p:nvPicPr>
          <p:cNvPr id="17" name="Immagine 16">
            <a:extLst>
              <a:ext uri="{FF2B5EF4-FFF2-40B4-BE49-F238E27FC236}">
                <a16:creationId xmlns:a16="http://schemas.microsoft.com/office/drawing/2014/main" id="{13D43A04-2688-407E-9457-700234EA6431}"/>
              </a:ext>
            </a:extLst>
          </p:cNvPr>
          <p:cNvPicPr>
            <a:picLocks noChangeAspect="1"/>
          </p:cNvPicPr>
          <p:nvPr/>
        </p:nvPicPr>
        <p:blipFill>
          <a:blip r:embed="rId5"/>
          <a:stretch>
            <a:fillRect/>
          </a:stretch>
        </p:blipFill>
        <p:spPr>
          <a:xfrm>
            <a:off x="6282488" y="2139548"/>
            <a:ext cx="5601597" cy="3749578"/>
          </a:xfrm>
          <a:prstGeom prst="rect">
            <a:avLst/>
          </a:prstGeom>
        </p:spPr>
      </p:pic>
    </p:spTree>
    <p:extLst>
      <p:ext uri="{BB962C8B-B14F-4D97-AF65-F5344CB8AC3E}">
        <p14:creationId xmlns:p14="http://schemas.microsoft.com/office/powerpoint/2010/main" val="175185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8309"/>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1415883" y="649791"/>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RISULTATI  … </a:t>
            </a:r>
          </a:p>
        </p:txBody>
      </p:sp>
      <p:sp>
        <p:nvSpPr>
          <p:cNvPr id="6" name="CasellaDiTesto 5">
            <a:extLst>
              <a:ext uri="{FF2B5EF4-FFF2-40B4-BE49-F238E27FC236}">
                <a16:creationId xmlns:a16="http://schemas.microsoft.com/office/drawing/2014/main" id="{840D9E93-0F3E-978F-4A70-2244BE0E2751}"/>
              </a:ext>
            </a:extLst>
          </p:cNvPr>
          <p:cNvSpPr txBox="1"/>
          <p:nvPr/>
        </p:nvSpPr>
        <p:spPr>
          <a:xfrm>
            <a:off x="4019226" y="1585294"/>
            <a:ext cx="8079180" cy="1754326"/>
          </a:xfrm>
          <a:prstGeom prst="rect">
            <a:avLst/>
          </a:prstGeom>
          <a:noFill/>
          <a:ln>
            <a:solidFill>
              <a:schemeClr val="bg1"/>
            </a:solidFill>
          </a:ln>
        </p:spPr>
        <p:txBody>
          <a:bodyPr wrap="square" rtlCol="0">
            <a:spAutoFit/>
          </a:bodyPr>
          <a:lstStyle/>
          <a:p>
            <a:pPr algn="ctr"/>
            <a:r>
              <a:rPr lang="it-IT" sz="2000" b="1" dirty="0">
                <a:solidFill>
                  <a:srgbClr val="002060"/>
                </a:solidFill>
                <a:latin typeface="Calibri" panose="020F0502020204030204" pitchFamily="34" charset="0"/>
                <a:cs typeface="Calibri" panose="020F0502020204030204" pitchFamily="34" charset="0"/>
              </a:rPr>
              <a:t>N° 84 ATENI BENEFICIARI:</a:t>
            </a:r>
          </a:p>
          <a:p>
            <a:endParaRPr lang="it-IT" sz="2000" b="1" dirty="0">
              <a:solidFill>
                <a:srgbClr val="002060"/>
              </a:solidFill>
              <a:latin typeface="Calibri" panose="020F0502020204030204" pitchFamily="34" charset="0"/>
              <a:cs typeface="Calibri" panose="020F0502020204030204" pitchFamily="34" charset="0"/>
            </a:endParaRPr>
          </a:p>
          <a:p>
            <a:r>
              <a:rPr lang="it-IT" sz="2000" b="1" dirty="0">
                <a:solidFill>
                  <a:srgbClr val="002060"/>
                </a:solidFill>
                <a:latin typeface="Calibri" panose="020F0502020204030204" pitchFamily="34" charset="0"/>
                <a:cs typeface="Calibri" panose="020F0502020204030204" pitchFamily="34" charset="0"/>
              </a:rPr>
              <a:t>- N°   8 ATENEI NON HANNO PRESENTATO CANDIDATURE </a:t>
            </a:r>
          </a:p>
          <a:p>
            <a:r>
              <a:rPr lang="it-IT" sz="2000" b="1" dirty="0">
                <a:solidFill>
                  <a:srgbClr val="002060"/>
                </a:solidFill>
                <a:latin typeface="Calibri" panose="020F0502020204030204" pitchFamily="34" charset="0"/>
                <a:cs typeface="Calibri" panose="020F0502020204030204" pitchFamily="34" charset="0"/>
              </a:rPr>
              <a:t>- N° 76 ATENEI VALIDATI </a:t>
            </a:r>
          </a:p>
          <a:p>
            <a:endParaRPr lang="it-IT" dirty="0">
              <a:solidFill>
                <a:srgbClr val="002060"/>
              </a:solidFill>
            </a:endParaRPr>
          </a:p>
          <a:p>
            <a:endParaRPr lang="it-IT" dirty="0"/>
          </a:p>
        </p:txBody>
      </p:sp>
      <p:sp>
        <p:nvSpPr>
          <p:cNvPr id="20" name="CasellaDiTesto 19">
            <a:extLst>
              <a:ext uri="{FF2B5EF4-FFF2-40B4-BE49-F238E27FC236}">
                <a16:creationId xmlns:a16="http://schemas.microsoft.com/office/drawing/2014/main" id="{2E6908B0-E5DA-DD60-AA3A-15C9060E3E28}"/>
              </a:ext>
            </a:extLst>
          </p:cNvPr>
          <p:cNvSpPr txBox="1"/>
          <p:nvPr/>
        </p:nvSpPr>
        <p:spPr>
          <a:xfrm>
            <a:off x="3901775" y="3388220"/>
            <a:ext cx="8290225" cy="1969770"/>
          </a:xfrm>
          <a:prstGeom prst="rect">
            <a:avLst/>
          </a:prstGeom>
          <a:noFill/>
          <a:ln>
            <a:solidFill>
              <a:schemeClr val="bg1"/>
            </a:solidFill>
          </a:ln>
        </p:spPr>
        <p:txBody>
          <a:bodyPr wrap="square" rtlCol="0">
            <a:spAutoFit/>
          </a:bodyPr>
          <a:lstStyle/>
          <a:p>
            <a:pPr algn="ctr"/>
            <a:r>
              <a:rPr lang="it-IT" sz="2000" b="1" dirty="0">
                <a:solidFill>
                  <a:srgbClr val="002060"/>
                </a:solidFill>
                <a:latin typeface="Calibri" panose="020F0502020204030204" pitchFamily="34" charset="0"/>
                <a:cs typeface="Calibri" panose="020F0502020204030204" pitchFamily="34" charset="0"/>
              </a:rPr>
              <a:t>N° BORSE DI DOTTORATO</a:t>
            </a:r>
          </a:p>
          <a:p>
            <a:endParaRPr lang="it-IT" sz="2000" dirty="0">
              <a:solidFill>
                <a:srgbClr val="002060"/>
              </a:solidFill>
              <a:latin typeface="Calibri" panose="020F0502020204030204" pitchFamily="34" charset="0"/>
              <a:cs typeface="Calibri" panose="020F0502020204030204" pitchFamily="34" charset="0"/>
            </a:endParaRPr>
          </a:p>
          <a:p>
            <a:r>
              <a:rPr lang="it-IT" sz="2000" dirty="0">
                <a:solidFill>
                  <a:srgbClr val="002060"/>
                </a:solidFill>
                <a:latin typeface="Calibri" panose="020F0502020204030204" pitchFamily="34" charset="0"/>
                <a:cs typeface="Calibri" panose="020F0502020204030204" pitchFamily="34" charset="0"/>
              </a:rPr>
              <a:t>- </a:t>
            </a:r>
            <a:r>
              <a:rPr lang="it-IT" sz="2000" b="1" dirty="0">
                <a:solidFill>
                  <a:srgbClr val="002060"/>
                </a:solidFill>
                <a:latin typeface="Calibri" panose="020F0502020204030204" pitchFamily="34" charset="0"/>
                <a:cs typeface="Calibri" panose="020F0502020204030204" pitchFamily="34" charset="0"/>
              </a:rPr>
              <a:t>N° 2585 DOTTORANDI 		€ 148.034.788,54		GREEN </a:t>
            </a:r>
          </a:p>
          <a:p>
            <a:r>
              <a:rPr lang="it-IT" sz="2000" b="1" dirty="0">
                <a:solidFill>
                  <a:srgbClr val="002060"/>
                </a:solidFill>
                <a:latin typeface="Calibri" panose="020F0502020204030204" pitchFamily="34" charset="0"/>
                <a:cs typeface="Calibri" panose="020F0502020204030204" pitchFamily="34" charset="0"/>
              </a:rPr>
              <a:t>- N°   758 DOTTORANDI 		€   42.048.550,91	                INNOVAZIONE </a:t>
            </a:r>
            <a:endParaRPr lang="it-IT" dirty="0">
              <a:solidFill>
                <a:srgbClr val="002060"/>
              </a:solidFill>
            </a:endParaRPr>
          </a:p>
          <a:p>
            <a:endParaRPr lang="it-IT" dirty="0">
              <a:solidFill>
                <a:srgbClr val="002060"/>
              </a:solidFill>
            </a:endParaRPr>
          </a:p>
          <a:p>
            <a:endParaRPr lang="it-IT" dirty="0">
              <a:solidFill>
                <a:srgbClr val="002060"/>
              </a:solidFill>
            </a:endParaRPr>
          </a:p>
          <a:p>
            <a:endParaRPr lang="it-IT" dirty="0"/>
          </a:p>
        </p:txBody>
      </p:sp>
      <p:pic>
        <p:nvPicPr>
          <p:cNvPr id="10" name="Google Shape;228;p5">
            <a:extLst>
              <a:ext uri="{FF2B5EF4-FFF2-40B4-BE49-F238E27FC236}">
                <a16:creationId xmlns:a16="http://schemas.microsoft.com/office/drawing/2014/main" id="{97898B7D-E53B-0AE6-C159-2B94CCA94C90}"/>
              </a:ext>
            </a:extLst>
          </p:cNvPr>
          <p:cNvPicPr preferRelativeResize="0"/>
          <p:nvPr/>
        </p:nvPicPr>
        <p:blipFill rotWithShape="1">
          <a:blip r:embed="rId3">
            <a:alphaModFix/>
          </a:blip>
          <a:srcRect t="9355" r="62633" b="2468"/>
          <a:stretch/>
        </p:blipFill>
        <p:spPr>
          <a:xfrm>
            <a:off x="372862" y="1144169"/>
            <a:ext cx="3702748" cy="4914901"/>
          </a:xfrm>
          <a:prstGeom prst="rect">
            <a:avLst/>
          </a:prstGeom>
          <a:noFill/>
          <a:ln>
            <a:noFill/>
          </a:ln>
        </p:spPr>
      </p:pic>
      <p:sp>
        <p:nvSpPr>
          <p:cNvPr id="11" name="CasellaDiTesto 10">
            <a:extLst>
              <a:ext uri="{FF2B5EF4-FFF2-40B4-BE49-F238E27FC236}">
                <a16:creationId xmlns:a16="http://schemas.microsoft.com/office/drawing/2014/main" id="{AE0DB282-9124-9134-EBBD-524C0212732E}"/>
              </a:ext>
            </a:extLst>
          </p:cNvPr>
          <p:cNvSpPr txBox="1"/>
          <p:nvPr/>
        </p:nvSpPr>
        <p:spPr>
          <a:xfrm>
            <a:off x="3658138" y="5148046"/>
            <a:ext cx="8283549" cy="1138773"/>
          </a:xfrm>
          <a:prstGeom prst="rect">
            <a:avLst/>
          </a:prstGeom>
          <a:noFill/>
          <a:ln>
            <a:solidFill>
              <a:schemeClr val="bg1"/>
            </a:solidFill>
          </a:ln>
        </p:spPr>
        <p:txBody>
          <a:bodyPr wrap="square" rtlCol="0">
            <a:spAutoFit/>
          </a:bodyPr>
          <a:lstStyle/>
          <a:p>
            <a:pPr algn="ctr"/>
            <a:r>
              <a:rPr lang="it-IT" sz="2000" b="1" u="sng" dirty="0">
                <a:solidFill>
                  <a:srgbClr val="002060"/>
                </a:solidFill>
                <a:latin typeface="Calibri" panose="020F0502020204030204" pitchFamily="34" charset="0"/>
                <a:cs typeface="Calibri" panose="020F0502020204030204" pitchFamily="34" charset="0"/>
              </a:rPr>
              <a:t>N° BORSE DI DOTTORATO COMPLESSIVE </a:t>
            </a:r>
          </a:p>
          <a:p>
            <a:endParaRPr lang="it-IT" sz="2000" u="sng" dirty="0">
              <a:solidFill>
                <a:srgbClr val="002060"/>
              </a:solidFill>
              <a:latin typeface="Calibri" panose="020F0502020204030204" pitchFamily="34" charset="0"/>
              <a:cs typeface="Calibri" panose="020F0502020204030204" pitchFamily="34" charset="0"/>
            </a:endParaRPr>
          </a:p>
          <a:p>
            <a:pPr algn="ctr"/>
            <a:r>
              <a:rPr lang="it-IT" sz="2800" b="1" dirty="0">
                <a:solidFill>
                  <a:srgbClr val="002060"/>
                </a:solidFill>
                <a:highlight>
                  <a:srgbClr val="FFFF00"/>
                </a:highlight>
                <a:latin typeface="Calibri" panose="020F0502020204030204" pitchFamily="34" charset="0"/>
                <a:cs typeface="Calibri" panose="020F0502020204030204" pitchFamily="34" charset="0"/>
              </a:rPr>
              <a:t>OLTRE  3.300… </a:t>
            </a:r>
          </a:p>
        </p:txBody>
      </p:sp>
      <p:sp>
        <p:nvSpPr>
          <p:cNvPr id="12" name="Freccia sinistra 11">
            <a:extLst>
              <a:ext uri="{FF2B5EF4-FFF2-40B4-BE49-F238E27FC236}">
                <a16:creationId xmlns:a16="http://schemas.microsoft.com/office/drawing/2014/main" id="{ADC73B61-2FED-B231-9CD4-46F73D9DE8D0}"/>
              </a:ext>
            </a:extLst>
          </p:cNvPr>
          <p:cNvSpPr/>
          <p:nvPr/>
        </p:nvSpPr>
        <p:spPr>
          <a:xfrm rot="10800000">
            <a:off x="5243879" y="5783409"/>
            <a:ext cx="1207477" cy="3634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19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04158" y="43364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Coordinatori del corso di dottorato</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Invio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06CC35ED-B45D-4290-99AB-34CABD20410C}"/>
              </a:ext>
            </a:extLst>
          </p:cNvPr>
          <p:cNvPicPr>
            <a:picLocks noChangeAspect="1"/>
          </p:cNvPicPr>
          <p:nvPr/>
        </p:nvPicPr>
        <p:blipFill>
          <a:blip r:embed="rId4"/>
          <a:stretch>
            <a:fillRect/>
          </a:stretch>
        </p:blipFill>
        <p:spPr>
          <a:xfrm>
            <a:off x="3874316" y="1533441"/>
            <a:ext cx="6638925" cy="4619625"/>
          </a:xfrm>
          <a:prstGeom prst="rect">
            <a:avLst/>
          </a:prstGeom>
        </p:spPr>
      </p:pic>
    </p:spTree>
    <p:extLst>
      <p:ext uri="{BB962C8B-B14F-4D97-AF65-F5344CB8AC3E}">
        <p14:creationId xmlns:p14="http://schemas.microsoft.com/office/powerpoint/2010/main" val="66446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926209" y="2045393"/>
            <a:ext cx="789292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b="1" dirty="0">
                <a:solidFill>
                  <a:srgbClr val="002060"/>
                </a:solidFill>
                <a:latin typeface="Calibri"/>
                <a:ea typeface="Calibri"/>
                <a:cs typeface="Calibri"/>
                <a:sym typeface="Calibri"/>
              </a:rPr>
              <a:t>fase di debriefing .. le domande pervenute!!!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Schermata 2022-04-01 alle 16.45.41</a:t>
            </a:r>
          </a:p>
        </p:txBody>
      </p:sp>
      <p:pic>
        <p:nvPicPr>
          <p:cNvPr id="2" name="Immagine 1">
            <a:extLst>
              <a:ext uri="{FF2B5EF4-FFF2-40B4-BE49-F238E27FC236}">
                <a16:creationId xmlns:a16="http://schemas.microsoft.com/office/drawing/2014/main" id="{B39C06A5-3E42-D519-4A0E-D5D9DF908343}"/>
              </a:ext>
            </a:extLst>
          </p:cNvPr>
          <p:cNvPicPr>
            <a:picLocks noChangeAspect="1"/>
          </p:cNvPicPr>
          <p:nvPr/>
        </p:nvPicPr>
        <p:blipFill>
          <a:blip r:embed="rId3"/>
          <a:stretch>
            <a:fillRect/>
          </a:stretch>
        </p:blipFill>
        <p:spPr>
          <a:xfrm>
            <a:off x="372862" y="1361907"/>
            <a:ext cx="3644900" cy="4711700"/>
          </a:xfrm>
          <a:prstGeom prst="rect">
            <a:avLst/>
          </a:prstGeom>
        </p:spPr>
      </p:pic>
    </p:spTree>
    <p:extLst>
      <p:ext uri="{BB962C8B-B14F-4D97-AF65-F5344CB8AC3E}">
        <p14:creationId xmlns:p14="http://schemas.microsoft.com/office/powerpoint/2010/main" val="2022870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4181132" y="1820706"/>
            <a:ext cx="7858297" cy="3600945"/>
          </a:xfrm>
          <a:prstGeom prst="rect">
            <a:avLst/>
          </a:prstGeom>
          <a:noFill/>
          <a:ln>
            <a:noFill/>
          </a:ln>
        </p:spPr>
        <p:txBody>
          <a:bodyPr spcFirstLastPara="1" wrap="square" lIns="91425" tIns="45700" rIns="91425" bIns="45700" anchor="t" anchorCtr="0">
            <a:spAutoFit/>
          </a:bodyPr>
          <a:lstStyle/>
          <a:p>
            <a:pPr lvl="0" algn="ctr"/>
            <a:r>
              <a:rPr lang="it-IT" sz="2800" b="1" dirty="0">
                <a:solidFill>
                  <a:srgbClr val="002060"/>
                </a:solidFill>
                <a:latin typeface="Calibri"/>
                <a:ea typeface="Calibri"/>
                <a:cs typeface="Calibri"/>
                <a:sym typeface="Calibri"/>
              </a:rPr>
              <a:t>ART. 3, COMMA 6  DM 1061/2021</a:t>
            </a:r>
          </a:p>
          <a:p>
            <a:pPr lvl="0" algn="ctr"/>
            <a:endParaRPr lang="it-IT" sz="2800" b="1" dirty="0">
              <a:solidFill>
                <a:srgbClr val="002060"/>
              </a:solidFill>
              <a:latin typeface="Calibri"/>
              <a:ea typeface="Calibri"/>
              <a:cs typeface="Calibri"/>
              <a:sym typeface="Calibri"/>
            </a:endParaRPr>
          </a:p>
          <a:p>
            <a:r>
              <a:rPr lang="it-IT" sz="2400" i="1" dirty="0">
                <a:solidFill>
                  <a:srgbClr val="002060"/>
                </a:solidFill>
                <a:latin typeface="Calibri"/>
                <a:ea typeface="Calibri"/>
                <a:cs typeface="Calibri"/>
                <a:sym typeface="Calibri"/>
              </a:rPr>
              <a:t>«Completata la verifica di ammissibilità, è data comunicazione – da parte dell’Ufficio III, mediante pubblicazione all’indirizzo http://</a:t>
            </a:r>
            <a:r>
              <a:rPr lang="it-IT" sz="2400" i="1" dirty="0" err="1">
                <a:solidFill>
                  <a:srgbClr val="002060"/>
                </a:solidFill>
                <a:latin typeface="Calibri"/>
                <a:ea typeface="Calibri"/>
                <a:cs typeface="Calibri"/>
                <a:sym typeface="Calibri"/>
              </a:rPr>
              <a:t>dottorati.miur.it</a:t>
            </a:r>
            <a:r>
              <a:rPr lang="it-IT" sz="2400" i="1" dirty="0">
                <a:solidFill>
                  <a:srgbClr val="002060"/>
                </a:solidFill>
                <a:latin typeface="Calibri"/>
                <a:ea typeface="Calibri"/>
                <a:cs typeface="Calibri"/>
                <a:sym typeface="Calibri"/>
              </a:rPr>
              <a:t> – della quantificazione dell’importo complessivo destinato al finanziamento delle borse selezionate nell’ambito delle risorse assegnate ai sensi dell’art. 1.</a:t>
            </a:r>
            <a:r>
              <a:rPr lang="it-IT" sz="2400" dirty="0">
                <a:solidFill>
                  <a:srgbClr val="002060"/>
                </a:solidFill>
                <a:latin typeface="Calibri"/>
                <a:ea typeface="Calibri"/>
                <a:cs typeface="Calibri"/>
                <a:sym typeface="Calibri"/>
              </a:rPr>
              <a:t>» </a:t>
            </a: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7E7AFD28-4E7B-87B9-FB59-196CCC7C970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
        <p:nvSpPr>
          <p:cNvPr id="6" name="Google Shape;791;p17">
            <a:extLst>
              <a:ext uri="{FF2B5EF4-FFF2-40B4-BE49-F238E27FC236}">
                <a16:creationId xmlns:a16="http://schemas.microsoft.com/office/drawing/2014/main" id="{B6832E0D-F848-5D91-D195-93E5EEF20E39}"/>
              </a:ext>
            </a:extLst>
          </p:cNvPr>
          <p:cNvSpPr txBox="1"/>
          <p:nvPr/>
        </p:nvSpPr>
        <p:spPr>
          <a:xfrm>
            <a:off x="1319708" y="486653"/>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COSA RESTA DA FARE …</a:t>
            </a:r>
          </a:p>
        </p:txBody>
      </p:sp>
    </p:spTree>
    <p:extLst>
      <p:ext uri="{BB962C8B-B14F-4D97-AF65-F5344CB8AC3E}">
        <p14:creationId xmlns:p14="http://schemas.microsoft.com/office/powerpoint/2010/main" val="3872474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4131662" y="1625308"/>
            <a:ext cx="7977548" cy="3970277"/>
          </a:xfrm>
          <a:prstGeom prst="rect">
            <a:avLst/>
          </a:prstGeom>
          <a:noFill/>
          <a:ln>
            <a:noFill/>
          </a:ln>
        </p:spPr>
        <p:txBody>
          <a:bodyPr spcFirstLastPara="1" wrap="square" lIns="91425" tIns="45700" rIns="91425" bIns="45700" anchor="t" anchorCtr="0">
            <a:spAutoFit/>
          </a:bodyPr>
          <a:lstStyle/>
          <a:p>
            <a:pPr lvl="0" algn="ctr"/>
            <a:r>
              <a:rPr lang="it-IT" sz="2800" b="1" dirty="0">
                <a:solidFill>
                  <a:srgbClr val="002060"/>
                </a:solidFill>
                <a:latin typeface="Calibri"/>
                <a:ea typeface="Calibri"/>
                <a:cs typeface="Calibri"/>
                <a:sym typeface="Calibri"/>
              </a:rPr>
              <a:t>ART. 5 DM 1061/2021</a:t>
            </a:r>
          </a:p>
          <a:p>
            <a:pPr lvl="0" algn="ctr"/>
            <a:endParaRPr lang="it-IT" sz="2800" b="1" dirty="0">
              <a:solidFill>
                <a:srgbClr val="002060"/>
              </a:solidFill>
              <a:latin typeface="Calibri"/>
              <a:ea typeface="Calibri"/>
              <a:cs typeface="Calibri"/>
              <a:sym typeface="Calibri"/>
            </a:endParaRPr>
          </a:p>
          <a:p>
            <a:r>
              <a:rPr lang="it-IT" sz="2400" b="1" i="1" dirty="0">
                <a:solidFill>
                  <a:srgbClr val="002060"/>
                </a:solidFill>
                <a:latin typeface="Calibri"/>
                <a:ea typeface="Calibri"/>
                <a:cs typeface="Calibri"/>
                <a:sym typeface="Calibri"/>
              </a:rPr>
              <a:t>«1. Con successivo decreto ministeriale saranno disciplinate le modalità di verifica successiva effettuate dall’</a:t>
            </a:r>
            <a:r>
              <a:rPr lang="it-IT" sz="2400" b="1" i="1" dirty="0" err="1">
                <a:solidFill>
                  <a:srgbClr val="002060"/>
                </a:solidFill>
                <a:latin typeface="Calibri"/>
                <a:ea typeface="Calibri"/>
                <a:cs typeface="Calibri"/>
                <a:sym typeface="Calibri"/>
              </a:rPr>
              <a:t>Anvur</a:t>
            </a:r>
            <a:r>
              <a:rPr lang="it-IT" sz="2400" b="1" i="1" dirty="0">
                <a:solidFill>
                  <a:srgbClr val="002060"/>
                </a:solidFill>
                <a:latin typeface="Calibri"/>
                <a:ea typeface="Calibri"/>
                <a:cs typeface="Calibri"/>
                <a:sym typeface="Calibri"/>
              </a:rPr>
              <a:t> entro  e non oltre la data del 31 dicembre 2022 del rispetto della coerenza e della rispondenza del percorso seguito per la definizione delle aree tematiche vincolate dell’innovazione e Green, ai sensi dell’art. 2, comma 1 del presente decreto.»</a:t>
            </a:r>
          </a:p>
          <a:p>
            <a:endParaRPr lang="it-IT" sz="2400" b="1" dirty="0">
              <a:solidFill>
                <a:srgbClr val="002060"/>
              </a:solidFill>
              <a:latin typeface="Calibri"/>
              <a:ea typeface="Calibri"/>
              <a:cs typeface="Calibri"/>
              <a:sym typeface="Calibri"/>
            </a:endParaRP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7E7AFD28-4E7B-87B9-FB59-196CCC7C970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
        <p:nvSpPr>
          <p:cNvPr id="6" name="Google Shape;791;p17">
            <a:extLst>
              <a:ext uri="{FF2B5EF4-FFF2-40B4-BE49-F238E27FC236}">
                <a16:creationId xmlns:a16="http://schemas.microsoft.com/office/drawing/2014/main" id="{B6832E0D-F848-5D91-D195-93E5EEF20E39}"/>
              </a:ext>
            </a:extLst>
          </p:cNvPr>
          <p:cNvSpPr txBox="1"/>
          <p:nvPr/>
        </p:nvSpPr>
        <p:spPr>
          <a:xfrm>
            <a:off x="1319708" y="486653"/>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COSA RESTA DA FARE …</a:t>
            </a:r>
          </a:p>
        </p:txBody>
      </p:sp>
    </p:spTree>
    <p:extLst>
      <p:ext uri="{BB962C8B-B14F-4D97-AF65-F5344CB8AC3E}">
        <p14:creationId xmlns:p14="http://schemas.microsoft.com/office/powerpoint/2010/main" val="1153214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5" name="Google Shape;525;p1"/>
          <p:cNvSpPr txBox="1"/>
          <p:nvPr/>
        </p:nvSpPr>
        <p:spPr>
          <a:xfrm>
            <a:off x="6096000" y="1135009"/>
            <a:ext cx="518438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b="1" dirty="0">
                <a:solidFill>
                  <a:schemeClr val="accent1">
                    <a:lumMod val="50000"/>
                  </a:schemeClr>
                </a:solidFill>
                <a:latin typeface="Calibri"/>
                <a:ea typeface="Calibri"/>
                <a:cs typeface="Calibri"/>
                <a:sym typeface="Calibri"/>
              </a:rPr>
              <a:t>GRAZIE PER  L’ATTENZIONE!! </a:t>
            </a:r>
            <a:endParaRPr sz="3200" b="1" dirty="0">
              <a:solidFill>
                <a:schemeClr val="accent1">
                  <a:lumMod val="50000"/>
                </a:schemeClr>
              </a:solidFill>
            </a:endParaRPr>
          </a:p>
        </p:txBody>
      </p:sp>
      <p:pic>
        <p:nvPicPr>
          <p:cNvPr id="526" name="Google Shape;526;p1"/>
          <p:cNvPicPr preferRelativeResize="0"/>
          <p:nvPr/>
        </p:nvPicPr>
        <p:blipFill rotWithShape="1">
          <a:blip r:embed="rId3">
            <a:alphaModFix/>
          </a:blip>
          <a:srcRect l="40950" t="13848" r="20915" b="15255"/>
          <a:stretch/>
        </p:blipFill>
        <p:spPr>
          <a:xfrm>
            <a:off x="637357" y="1116375"/>
            <a:ext cx="4994741" cy="5361288"/>
          </a:xfrm>
          <a:prstGeom prst="rect">
            <a:avLst/>
          </a:prstGeom>
          <a:noFill/>
          <a:ln>
            <a:noFill/>
          </a:ln>
        </p:spPr>
      </p:pic>
      <p:sp>
        <p:nvSpPr>
          <p:cNvPr id="2" name="Rettangolo con due angoli in diagonale arrotondati 1">
            <a:extLst>
              <a:ext uri="{FF2B5EF4-FFF2-40B4-BE49-F238E27FC236}">
                <a16:creationId xmlns:a16="http://schemas.microsoft.com/office/drawing/2014/main" id="{32C5181E-2D77-48AB-A426-C9FC6E8B8A28}"/>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Google Shape;525;p1">
            <a:extLst>
              <a:ext uri="{FF2B5EF4-FFF2-40B4-BE49-F238E27FC236}">
                <a16:creationId xmlns:a16="http://schemas.microsoft.com/office/drawing/2014/main" id="{E1A9D2AF-CB87-F7B4-1802-51BA791FA1FB}"/>
              </a:ext>
            </a:extLst>
          </p:cNvPr>
          <p:cNvSpPr txBox="1"/>
          <p:nvPr/>
        </p:nvSpPr>
        <p:spPr>
          <a:xfrm>
            <a:off x="6559904" y="3639788"/>
            <a:ext cx="4552976"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hlinkClick r:id="rId4"/>
              </a:rPr>
              <a:t>dm1061@mur.gov.it</a:t>
            </a:r>
            <a:endParaRPr lang="it-IT" sz="2000" b="1"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endParaRPr lang="it-IT" sz="2000" b="1"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endParaRPr lang="it-IT" sz="2000" b="1"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
        <p:nvSpPr>
          <p:cNvPr id="7" name="Google Shape;525;p1">
            <a:extLst>
              <a:ext uri="{FF2B5EF4-FFF2-40B4-BE49-F238E27FC236}">
                <a16:creationId xmlns:a16="http://schemas.microsoft.com/office/drawing/2014/main" id="{BD3EBE2F-CDB8-3116-300F-5EF1139FC6CB}"/>
              </a:ext>
            </a:extLst>
          </p:cNvPr>
          <p:cNvSpPr txBox="1"/>
          <p:nvPr/>
        </p:nvSpPr>
        <p:spPr>
          <a:xfrm>
            <a:off x="6372883" y="1853073"/>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Dott.ssa Sara Rossi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
        <p:nvSpPr>
          <p:cNvPr id="8" name="Google Shape;525;p1">
            <a:extLst>
              <a:ext uri="{FF2B5EF4-FFF2-40B4-BE49-F238E27FC236}">
                <a16:creationId xmlns:a16="http://schemas.microsoft.com/office/drawing/2014/main" id="{4C8F9F5B-9BE2-5141-64E3-9CE3C7184173}"/>
              </a:ext>
            </a:extLst>
          </p:cNvPr>
          <p:cNvSpPr txBox="1"/>
          <p:nvPr/>
        </p:nvSpPr>
        <p:spPr>
          <a:xfrm>
            <a:off x="6528616" y="2973683"/>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UFFICIO III</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Tree>
    <p:extLst>
      <p:ext uri="{BB962C8B-B14F-4D97-AF65-F5344CB8AC3E}">
        <p14:creationId xmlns:p14="http://schemas.microsoft.com/office/powerpoint/2010/main" val="218396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1415883" y="649791"/>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SCADENZE … </a:t>
            </a:r>
          </a:p>
        </p:txBody>
      </p:sp>
      <p:sp>
        <p:nvSpPr>
          <p:cNvPr id="6" name="CasellaDiTesto 5">
            <a:extLst>
              <a:ext uri="{FF2B5EF4-FFF2-40B4-BE49-F238E27FC236}">
                <a16:creationId xmlns:a16="http://schemas.microsoft.com/office/drawing/2014/main" id="{840D9E93-0F3E-978F-4A70-2244BE0E2751}"/>
              </a:ext>
            </a:extLst>
          </p:cNvPr>
          <p:cNvSpPr txBox="1"/>
          <p:nvPr/>
        </p:nvSpPr>
        <p:spPr>
          <a:xfrm>
            <a:off x="4423938" y="1612314"/>
            <a:ext cx="7587549" cy="1815882"/>
          </a:xfrm>
          <a:prstGeom prst="rect">
            <a:avLst/>
          </a:prstGeom>
          <a:noFill/>
          <a:ln>
            <a:solidFill>
              <a:schemeClr val="bg1"/>
            </a:solidFill>
          </a:ln>
        </p:spPr>
        <p:txBody>
          <a:bodyPr wrap="square" rtlCol="0">
            <a:spAutoFit/>
          </a:bodyPr>
          <a:lstStyle/>
          <a:p>
            <a:r>
              <a:rPr lang="it-IT" dirty="0">
                <a:solidFill>
                  <a:srgbClr val="002060"/>
                </a:solidFill>
              </a:rPr>
              <a:t>30 NOVEMBRE 2021: CARICAMENTO IN PIATTAFORMA DEI DOCUMENTI</a:t>
            </a:r>
          </a:p>
          <a:p>
            <a:endParaRPr lang="it-IT" dirty="0">
              <a:solidFill>
                <a:srgbClr val="002060"/>
              </a:solidFill>
            </a:endParaRPr>
          </a:p>
          <a:p>
            <a:r>
              <a:rPr lang="it-IT" dirty="0">
                <a:solidFill>
                  <a:srgbClr val="002060"/>
                </a:solidFill>
              </a:rPr>
              <a:t>1° FEBBRAIO 2022: DATA ULTIMA PER L’AVVIO DELLA BORSA AGGIUNTIVA 1061</a:t>
            </a:r>
          </a:p>
          <a:p>
            <a:endParaRPr lang="it-IT" dirty="0">
              <a:solidFill>
                <a:srgbClr val="002060"/>
              </a:solidFill>
            </a:endParaRPr>
          </a:p>
          <a:p>
            <a:r>
              <a:rPr lang="it-IT" dirty="0">
                <a:solidFill>
                  <a:srgbClr val="002060"/>
                </a:solidFill>
              </a:rPr>
              <a:t>GENNAIO 2025: TERMINE  DEL PERCORSO DOTTORALE  (CHIUSURA DEL PROGRAMMA PON )  </a:t>
            </a:r>
          </a:p>
          <a:p>
            <a:endParaRPr lang="it-IT" dirty="0">
              <a:solidFill>
                <a:srgbClr val="002060"/>
              </a:solidFill>
            </a:endParaRPr>
          </a:p>
          <a:p>
            <a:endParaRPr lang="it-IT" dirty="0"/>
          </a:p>
        </p:txBody>
      </p:sp>
      <p:pic>
        <p:nvPicPr>
          <p:cNvPr id="18" name="Google Shape;106;p2">
            <a:extLst>
              <a:ext uri="{FF2B5EF4-FFF2-40B4-BE49-F238E27FC236}">
                <a16:creationId xmlns:a16="http://schemas.microsoft.com/office/drawing/2014/main" id="{8ECE04D9-9EED-A9E0-DE31-E84E9DE73612}"/>
              </a:ext>
            </a:extLst>
          </p:cNvPr>
          <p:cNvPicPr preferRelativeResize="0"/>
          <p:nvPr/>
        </p:nvPicPr>
        <p:blipFill rotWithShape="1">
          <a:blip r:embed="rId3">
            <a:alphaModFix/>
          </a:blip>
          <a:srcRect t="10250" r="60460" b="6817"/>
          <a:stretch/>
        </p:blipFill>
        <p:spPr>
          <a:xfrm>
            <a:off x="515352" y="1172971"/>
            <a:ext cx="4012452" cy="4733790"/>
          </a:xfrm>
          <a:prstGeom prst="rect">
            <a:avLst/>
          </a:prstGeom>
          <a:noFill/>
          <a:ln>
            <a:noFill/>
          </a:ln>
        </p:spPr>
      </p:pic>
      <p:sp>
        <p:nvSpPr>
          <p:cNvPr id="20" name="CasellaDiTesto 19">
            <a:extLst>
              <a:ext uri="{FF2B5EF4-FFF2-40B4-BE49-F238E27FC236}">
                <a16:creationId xmlns:a16="http://schemas.microsoft.com/office/drawing/2014/main" id="{2E6908B0-E5DA-DD60-AA3A-15C9060E3E28}"/>
              </a:ext>
            </a:extLst>
          </p:cNvPr>
          <p:cNvSpPr txBox="1"/>
          <p:nvPr/>
        </p:nvSpPr>
        <p:spPr>
          <a:xfrm>
            <a:off x="4456691" y="3334562"/>
            <a:ext cx="6973651" cy="2492990"/>
          </a:xfrm>
          <a:prstGeom prst="rect">
            <a:avLst/>
          </a:prstGeom>
          <a:noFill/>
          <a:ln>
            <a:solidFill>
              <a:schemeClr val="bg1"/>
            </a:solidFill>
          </a:ln>
        </p:spPr>
        <p:txBody>
          <a:bodyPr wrap="square" rtlCol="0">
            <a:spAutoFit/>
          </a:bodyPr>
          <a:lstStyle/>
          <a:p>
            <a:r>
              <a:rPr lang="it-IT" dirty="0">
                <a:solidFill>
                  <a:srgbClr val="002060"/>
                </a:solidFill>
              </a:rPr>
              <a:t>1° MAGGIO 2022:  1° SCADENZA DI RENDICONTAZIONE</a:t>
            </a:r>
          </a:p>
          <a:p>
            <a:endParaRPr lang="it-IT" dirty="0">
              <a:solidFill>
                <a:srgbClr val="002060"/>
              </a:solidFill>
              <a:highlight>
                <a:srgbClr val="FFFF00"/>
              </a:highlight>
            </a:endParaRPr>
          </a:p>
          <a:p>
            <a:r>
              <a:rPr lang="it-IT" sz="1800" dirty="0">
                <a:solidFill>
                  <a:srgbClr val="002060"/>
                </a:solidFill>
              </a:rPr>
              <a:t>- Anno 2022</a:t>
            </a:r>
          </a:p>
          <a:p>
            <a:r>
              <a:rPr lang="it-IT" sz="1800" dirty="0">
                <a:solidFill>
                  <a:srgbClr val="002060"/>
                </a:solidFill>
              </a:rPr>
              <a:t>I rendicontazione: 30/04/2022</a:t>
            </a:r>
          </a:p>
          <a:p>
            <a:r>
              <a:rPr lang="it-IT" sz="1800" dirty="0">
                <a:solidFill>
                  <a:srgbClr val="002060"/>
                </a:solidFill>
              </a:rPr>
              <a:t>II rendicontazione: 31/07/2022</a:t>
            </a:r>
          </a:p>
          <a:p>
            <a:r>
              <a:rPr lang="it-IT" sz="1800" dirty="0">
                <a:solidFill>
                  <a:srgbClr val="002060"/>
                </a:solidFill>
              </a:rPr>
              <a:t>III rendicontazione: 31/10/2022</a:t>
            </a:r>
          </a:p>
          <a:p>
            <a:endParaRPr lang="it-IT" dirty="0">
              <a:solidFill>
                <a:srgbClr val="002060"/>
              </a:solidFill>
            </a:endParaRPr>
          </a:p>
          <a:p>
            <a:endParaRPr lang="it-IT" dirty="0">
              <a:solidFill>
                <a:srgbClr val="002060"/>
              </a:solidFill>
            </a:endParaRPr>
          </a:p>
          <a:p>
            <a:endParaRPr lang="it-IT" dirty="0">
              <a:solidFill>
                <a:srgbClr val="002060"/>
              </a:solidFill>
            </a:endParaRPr>
          </a:p>
          <a:p>
            <a:endParaRPr lang="it-IT" dirty="0"/>
          </a:p>
        </p:txBody>
      </p:sp>
      <p:sp>
        <p:nvSpPr>
          <p:cNvPr id="8" name="Freccia sinistra 7">
            <a:extLst>
              <a:ext uri="{FF2B5EF4-FFF2-40B4-BE49-F238E27FC236}">
                <a16:creationId xmlns:a16="http://schemas.microsoft.com/office/drawing/2014/main" id="{E3C20221-CF53-E059-100F-864B47AAA682}"/>
              </a:ext>
            </a:extLst>
          </p:cNvPr>
          <p:cNvSpPr/>
          <p:nvPr/>
        </p:nvSpPr>
        <p:spPr>
          <a:xfrm>
            <a:off x="9844722" y="3309137"/>
            <a:ext cx="1207477" cy="36341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621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86181" y="235566"/>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59390" y="499433"/>
            <a:ext cx="955258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MODIFICHE AL DM 1061  </a:t>
            </a:r>
          </a:p>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E ALLEGATO DISCIPLINARE</a:t>
            </a:r>
          </a:p>
        </p:txBody>
      </p:sp>
      <p:sp>
        <p:nvSpPr>
          <p:cNvPr id="8" name="Freccia sinistra 7">
            <a:extLst>
              <a:ext uri="{FF2B5EF4-FFF2-40B4-BE49-F238E27FC236}">
                <a16:creationId xmlns:a16="http://schemas.microsoft.com/office/drawing/2014/main" id="{E3C20221-CF53-E059-100F-864B47AAA682}"/>
              </a:ext>
            </a:extLst>
          </p:cNvPr>
          <p:cNvSpPr/>
          <p:nvPr/>
        </p:nvSpPr>
        <p:spPr>
          <a:xfrm>
            <a:off x="9847385" y="3689786"/>
            <a:ext cx="1207477" cy="36341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2172745"/>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626427"/>
            <a:ext cx="1104900" cy="4724400"/>
          </a:xfrm>
          <a:prstGeom prst="rect">
            <a:avLst/>
          </a:prstGeom>
        </p:spPr>
      </p:pic>
      <p:sp>
        <p:nvSpPr>
          <p:cNvPr id="15" name="CasellaDiTesto 14">
            <a:extLst>
              <a:ext uri="{FF2B5EF4-FFF2-40B4-BE49-F238E27FC236}">
                <a16:creationId xmlns:a16="http://schemas.microsoft.com/office/drawing/2014/main" id="{CDB5157F-C5C0-AC5F-CB7C-B63C8FC7A735}"/>
              </a:ext>
            </a:extLst>
          </p:cNvPr>
          <p:cNvSpPr txBox="1"/>
          <p:nvPr/>
        </p:nvSpPr>
        <p:spPr>
          <a:xfrm>
            <a:off x="4613084" y="3788950"/>
            <a:ext cx="6973651" cy="1692771"/>
          </a:xfrm>
          <a:prstGeom prst="rect">
            <a:avLst/>
          </a:prstGeom>
          <a:noFill/>
          <a:ln>
            <a:solidFill>
              <a:schemeClr val="bg1"/>
            </a:solidFill>
          </a:ln>
        </p:spPr>
        <p:txBody>
          <a:bodyPr wrap="square" rtlCol="0">
            <a:spAutoFit/>
          </a:bodyPr>
          <a:lstStyle/>
          <a:p>
            <a:pPr algn="ctr"/>
            <a:r>
              <a:rPr lang="it-IT" sz="1800" b="1" u="sng" dirty="0">
                <a:solidFill>
                  <a:srgbClr val="002060"/>
                </a:solidFill>
                <a:latin typeface="Calibri" panose="020F0502020204030204" pitchFamily="34" charset="0"/>
                <a:cs typeface="Calibri" panose="020F0502020204030204" pitchFamily="34" charset="0"/>
              </a:rPr>
              <a:t>DM 360 del 21 aprile 2022</a:t>
            </a:r>
          </a:p>
          <a:p>
            <a:endParaRPr lang="it-IT" sz="1800" b="1" dirty="0">
              <a:solidFill>
                <a:srgbClr val="002060"/>
              </a:solidFill>
              <a:latin typeface="Calibri" panose="020F0502020204030204" pitchFamily="34" charset="0"/>
              <a:cs typeface="Calibri" panose="020F0502020204030204" pitchFamily="34" charset="0"/>
            </a:endParaRPr>
          </a:p>
          <a:p>
            <a:pPr marL="285750" indent="-285750">
              <a:buFontTx/>
              <a:buChar char="-"/>
            </a:pPr>
            <a:r>
              <a:rPr lang="it-IT" dirty="0"/>
              <a:t> </a:t>
            </a:r>
            <a:r>
              <a:rPr lang="it-IT" sz="1800" b="1" dirty="0">
                <a:solidFill>
                  <a:srgbClr val="002060"/>
                </a:solidFill>
                <a:latin typeface="Calibri" panose="020F0502020204030204" pitchFamily="34" charset="0"/>
                <a:cs typeface="Calibri" panose="020F0502020204030204" pitchFamily="34" charset="0"/>
              </a:rPr>
              <a:t>modifica dell’art. 4, comma 2, del D.M. n. 1061/2021; </a:t>
            </a:r>
          </a:p>
          <a:p>
            <a:pPr marL="285750" indent="-285750">
              <a:buFontTx/>
              <a:buChar char="-"/>
            </a:pPr>
            <a:r>
              <a:rPr lang="it-IT" sz="1800" b="1" dirty="0">
                <a:solidFill>
                  <a:srgbClr val="002060"/>
                </a:solidFill>
                <a:latin typeface="Calibri" panose="020F0502020204030204" pitchFamily="34" charset="0"/>
                <a:cs typeface="Calibri" panose="020F0502020204030204" pitchFamily="34" charset="0"/>
              </a:rPr>
              <a:t> modifica dell’art. 3, comma 6 e comma 9 e dell’art. 5, comma 1 del Disciplinare allegato D.M. n. 1061/2021</a:t>
            </a:r>
          </a:p>
          <a:p>
            <a:endParaRPr lang="it-IT" dirty="0"/>
          </a:p>
        </p:txBody>
      </p:sp>
      <p:sp>
        <p:nvSpPr>
          <p:cNvPr id="7" name="CasellaDiTesto 6">
            <a:extLst>
              <a:ext uri="{FF2B5EF4-FFF2-40B4-BE49-F238E27FC236}">
                <a16:creationId xmlns:a16="http://schemas.microsoft.com/office/drawing/2014/main" id="{B8601918-F6E2-E0E9-FCF7-91DC31EB76DA}"/>
              </a:ext>
            </a:extLst>
          </p:cNvPr>
          <p:cNvSpPr txBox="1"/>
          <p:nvPr/>
        </p:nvSpPr>
        <p:spPr>
          <a:xfrm>
            <a:off x="9785627" y="3242072"/>
            <a:ext cx="1629507" cy="829355"/>
          </a:xfrm>
          <a:prstGeom prst="rect">
            <a:avLst/>
          </a:prstGeom>
          <a:solidFill>
            <a:schemeClr val="bg1"/>
          </a:solidFill>
        </p:spPr>
        <p:txBody>
          <a:bodyPr wrap="square" rtlCol="0">
            <a:spAutoFit/>
          </a:bodyPr>
          <a:lstStyle/>
          <a:p>
            <a:endParaRPr lang="it-IT" dirty="0"/>
          </a:p>
        </p:txBody>
      </p:sp>
      <p:pic>
        <p:nvPicPr>
          <p:cNvPr id="2" name="Immagine 1">
            <a:extLst>
              <a:ext uri="{FF2B5EF4-FFF2-40B4-BE49-F238E27FC236}">
                <a16:creationId xmlns:a16="http://schemas.microsoft.com/office/drawing/2014/main" id="{36EFD354-66F4-C1AA-FD73-880264E461A4}"/>
              </a:ext>
            </a:extLst>
          </p:cNvPr>
          <p:cNvPicPr>
            <a:picLocks noChangeAspect="1"/>
          </p:cNvPicPr>
          <p:nvPr/>
        </p:nvPicPr>
        <p:blipFill>
          <a:blip r:embed="rId5"/>
          <a:stretch>
            <a:fillRect/>
          </a:stretch>
        </p:blipFill>
        <p:spPr>
          <a:xfrm>
            <a:off x="4266719" y="1748819"/>
            <a:ext cx="7722203" cy="1886332"/>
          </a:xfrm>
          <a:prstGeom prst="rect">
            <a:avLst/>
          </a:prstGeom>
        </p:spPr>
      </p:pic>
    </p:spTree>
    <p:extLst>
      <p:ext uri="{BB962C8B-B14F-4D97-AF65-F5344CB8AC3E}">
        <p14:creationId xmlns:p14="http://schemas.microsoft.com/office/powerpoint/2010/main" val="2075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86181" y="235566"/>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633789" y="443606"/>
            <a:ext cx="955258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MODIFICHE AL DM 1061  </a:t>
            </a:r>
          </a:p>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E ALLEGATO DISCIPLINARE</a:t>
            </a:r>
          </a:p>
        </p:txBody>
      </p:sp>
      <p:sp>
        <p:nvSpPr>
          <p:cNvPr id="8" name="Freccia sinistra 7">
            <a:extLst>
              <a:ext uri="{FF2B5EF4-FFF2-40B4-BE49-F238E27FC236}">
                <a16:creationId xmlns:a16="http://schemas.microsoft.com/office/drawing/2014/main" id="{E3C20221-CF53-E059-100F-864B47AAA682}"/>
              </a:ext>
            </a:extLst>
          </p:cNvPr>
          <p:cNvSpPr/>
          <p:nvPr/>
        </p:nvSpPr>
        <p:spPr>
          <a:xfrm>
            <a:off x="9847385" y="3689786"/>
            <a:ext cx="1207477" cy="36341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8601918-F6E2-E0E9-FCF7-91DC31EB76DA}"/>
              </a:ext>
            </a:extLst>
          </p:cNvPr>
          <p:cNvSpPr txBox="1"/>
          <p:nvPr/>
        </p:nvSpPr>
        <p:spPr>
          <a:xfrm>
            <a:off x="9785627" y="3242072"/>
            <a:ext cx="1629507" cy="829355"/>
          </a:xfrm>
          <a:prstGeom prst="rect">
            <a:avLst/>
          </a:prstGeom>
          <a:solidFill>
            <a:schemeClr val="bg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9E69449A-6D34-7F01-8292-A362A3DD98A9}"/>
              </a:ext>
            </a:extLst>
          </p:cNvPr>
          <p:cNvPicPr>
            <a:picLocks noChangeAspect="1"/>
          </p:cNvPicPr>
          <p:nvPr/>
        </p:nvPicPr>
        <p:blipFill>
          <a:blip r:embed="rId3"/>
          <a:stretch>
            <a:fillRect/>
          </a:stretch>
        </p:blipFill>
        <p:spPr>
          <a:xfrm>
            <a:off x="386181" y="3628835"/>
            <a:ext cx="8388626" cy="2901545"/>
          </a:xfrm>
          <a:prstGeom prst="rect">
            <a:avLst/>
          </a:prstGeom>
        </p:spPr>
      </p:pic>
      <p:pic>
        <p:nvPicPr>
          <p:cNvPr id="10" name="Immagine 9">
            <a:extLst>
              <a:ext uri="{FF2B5EF4-FFF2-40B4-BE49-F238E27FC236}">
                <a16:creationId xmlns:a16="http://schemas.microsoft.com/office/drawing/2014/main" id="{0A7793D0-DB52-55E2-2256-0B6642AEB152}"/>
              </a:ext>
            </a:extLst>
          </p:cNvPr>
          <p:cNvPicPr>
            <a:picLocks noChangeAspect="1"/>
          </p:cNvPicPr>
          <p:nvPr/>
        </p:nvPicPr>
        <p:blipFill>
          <a:blip r:embed="rId4"/>
          <a:stretch>
            <a:fillRect/>
          </a:stretch>
        </p:blipFill>
        <p:spPr>
          <a:xfrm>
            <a:off x="7184568" y="1170412"/>
            <a:ext cx="4767049" cy="4317098"/>
          </a:xfrm>
          <a:prstGeom prst="rect">
            <a:avLst/>
          </a:prstGeom>
        </p:spPr>
      </p:pic>
    </p:spTree>
    <p:extLst>
      <p:ext uri="{BB962C8B-B14F-4D97-AF65-F5344CB8AC3E}">
        <p14:creationId xmlns:p14="http://schemas.microsoft.com/office/powerpoint/2010/main" val="366513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DM 1061…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991304"/>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417072"/>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2009244568"/>
              </p:ext>
            </p:extLst>
          </p:nvPr>
        </p:nvGraphicFramePr>
        <p:xfrm>
          <a:off x="4334412" y="1108140"/>
          <a:ext cx="7364370" cy="5351595"/>
        </p:xfrm>
        <a:graphic>
          <a:graphicData uri="http://schemas.openxmlformats.org/drawingml/2006/table">
            <a:tbl>
              <a:tblPr firstRow="1" firstCol="1" bandRow="1">
                <a:tableStyleId>{5C22544A-7EE6-4342-B048-85BDC9FD1C3A}</a:tableStyleId>
              </a:tblPr>
              <a:tblGrid>
                <a:gridCol w="3682185">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04386">
                <a:tc gridSpan="2">
                  <a:txBody>
                    <a:bodyPr/>
                    <a:lstStyle/>
                    <a:p>
                      <a:pPr algn="ctr"/>
                      <a:r>
                        <a:rPr lang="it-IT" sz="1200" dirty="0">
                          <a:effectLst/>
                        </a:rPr>
                        <a:t>MODIFICA AL DM 1061/2021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8459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1061/2021</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360/2022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69194">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4 COMMA 2 </a:t>
                      </a:r>
                    </a:p>
                    <a:p>
                      <a:pPr algn="ctr"/>
                      <a:r>
                        <a:rPr lang="it-IT" sz="1200" b="1" dirty="0">
                          <a:solidFill>
                            <a:schemeClr val="bg1"/>
                          </a:solidFill>
                          <a:effectLst/>
                          <a:latin typeface="Calibri" panose="020F0502020204030204" pitchFamily="34" charset="0"/>
                          <a:cs typeface="Calibri" panose="020F0502020204030204" pitchFamily="34" charset="0"/>
                        </a:rPr>
                        <a:t>(versione originaria)</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4 COMMA 2 </a:t>
                      </a:r>
                    </a:p>
                    <a:p>
                      <a:pPr algn="ctr"/>
                      <a:r>
                        <a:rPr lang="it-IT" sz="1200" b="1" dirty="0">
                          <a:solidFill>
                            <a:schemeClr val="bg1"/>
                          </a:solidFill>
                          <a:effectLst/>
                          <a:latin typeface="Calibri" panose="020F0502020204030204" pitchFamily="34" charset="0"/>
                          <a:cs typeface="Calibri" panose="020F0502020204030204" pitchFamily="34" charset="0"/>
                        </a:rPr>
                        <a:t>(nuova versione)</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61492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000" b="1" dirty="0">
                          <a:solidFill>
                            <a:srgbClr val="002060"/>
                          </a:solidFill>
                          <a:effectLst/>
                          <a:latin typeface="Calibri" panose="020F0502020204030204" pitchFamily="34" charset="0"/>
                          <a:cs typeface="Calibri" panose="020F0502020204030204" pitchFamily="34" charset="0"/>
                        </a:rPr>
                        <a:t>2. I pagamenti in favore dei soggetti beneficiari sono effettuati secondo i seguenti tempi e modalità:</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a) un anticipo pari al 10% del totale del finanziamento a seguito della presentazione di quanto  previsto dall’art. 3 comma 2 e 3 del citato Disciplinare;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b) ulteriori erogazioni, salvo il predetto anticipo, saranno disposte al 30 aprile, al 30 agosto e al 31 dicembre di ciascuna annualità in relazione alla rendicontazione delle attività svolte, con cadenza  bimestrale, subordinatamente alla presentazione della documentazione di cui all’art. 3, comma 6 del citato Disciplinare;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it-IT" sz="1000" b="1" dirty="0">
                        <a:solidFill>
                          <a:srgbClr val="002060"/>
                        </a:solidFill>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c) l’ultima tranche, a seguito di rendicontazione delle attività svolte al 31 dicembre 2023, con il sostegno delle risorse di cui al presente decreto. Tale rendicontazione dovrà essere presentata entro i </a:t>
                      </a:r>
                      <a:br>
                        <a:rPr lang="it-IT" sz="1000" b="1" dirty="0">
                          <a:solidFill>
                            <a:srgbClr val="002060"/>
                          </a:solidFill>
                          <a:effectLst/>
                          <a:latin typeface="Calibri" panose="020F0502020204030204" pitchFamily="34" charset="0"/>
                          <a:cs typeface="Calibri" panose="020F0502020204030204" pitchFamily="34" charset="0"/>
                        </a:rPr>
                      </a:br>
                      <a:r>
                        <a:rPr lang="it-IT" sz="1000" b="1" dirty="0">
                          <a:solidFill>
                            <a:srgbClr val="002060"/>
                          </a:solidFill>
                          <a:effectLst/>
                          <a:latin typeface="Calibri" panose="020F0502020204030204" pitchFamily="34" charset="0"/>
                          <a:cs typeface="Calibri" panose="020F0502020204030204" pitchFamily="34" charset="0"/>
                        </a:rPr>
                        <a:t>successivi 30 giorni.  </a:t>
                      </a:r>
                    </a:p>
                  </a:txBody>
                  <a:tcPr marL="32123" marR="3212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 I pagamenti in favore dei soggetti beneficiari sono effettuati secondo i seguenti tempi e modalità:</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b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 un anticipo pari al 10% del totale del finanziamento a seguito della presentazione di quanto previsto dall’art. 3 comma 2 e 3 del citato Disciplinare;</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b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 ulteriori erogazioni, salvo il predetto anticipo, saranno disposte al 30 giugno, al 30 settembre e al 31 dicembre di ciascuna annualità in relazione alla rendicontazione delle attività svolte e al perfezionamento dei relativi controlli di competenza del MUR, con le modalità e i tempi previsti dall’art. 3, comma 6 del citato Disciplinare;</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b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 l’ultima tranche, relativa alle attività svolte nel  bimestre novembre – dicembre 2023,  verrà erogata a seguito della rendicontazione delle attività da effettuarsi il 29 febbraio 2024 e del perfezionamento dei relativi controlli di competenza del MUR. </a:t>
                      </a:r>
                    </a:p>
                  </a:txBody>
                  <a:tcPr marL="32123" marR="3212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242870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MODIFICHE AL DISCIPLINARE ALLEGATO DM 1061…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991304"/>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43102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2976242262"/>
              </p:ext>
            </p:extLst>
          </p:nvPr>
        </p:nvGraphicFramePr>
        <p:xfrm>
          <a:off x="4357077" y="998363"/>
          <a:ext cx="7364370" cy="5290812"/>
        </p:xfrm>
        <a:graphic>
          <a:graphicData uri="http://schemas.openxmlformats.org/drawingml/2006/table">
            <a:tbl>
              <a:tblPr firstRow="1" firstCol="1" bandRow="1">
                <a:tableStyleId>{5C22544A-7EE6-4342-B048-85BDC9FD1C3A}</a:tableStyleId>
              </a:tblPr>
              <a:tblGrid>
                <a:gridCol w="3682185">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75057">
                <a:tc gridSpan="2">
                  <a:txBody>
                    <a:bodyPr/>
                    <a:lstStyle/>
                    <a:p>
                      <a:pPr algn="ctr"/>
                      <a:r>
                        <a:rPr lang="it-IT" sz="1200" dirty="0">
                          <a:effectLst/>
                        </a:rPr>
                        <a:t>MODIFICA AL DISCIPLINARE DM 1061/2021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34685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1061/2021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1061/2021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it-IT" sz="1200" b="1" dirty="0">
                          <a:solidFill>
                            <a:schemeClr val="bg1"/>
                          </a:solidFill>
                          <a:effectLst/>
                          <a:latin typeface="Calibri" panose="020F0502020204030204" pitchFamily="34" charset="0"/>
                          <a:cs typeface="Calibri" panose="020F0502020204030204" pitchFamily="34" charset="0"/>
                        </a:rPr>
                        <a:t>MODIFICATO GIUSTO DM 360/2022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50113">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6</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6</a:t>
                      </a:r>
                    </a:p>
                    <a:p>
                      <a:pPr algn="ctr"/>
                      <a:r>
                        <a:rPr lang="it-IT" sz="1200" b="1" dirty="0">
                          <a:solidFill>
                            <a:schemeClr val="bg1"/>
                          </a:solidFill>
                          <a:effectLst/>
                          <a:latin typeface="Calibri" panose="020F0502020204030204" pitchFamily="34" charset="0"/>
                          <a:cs typeface="Calibri" panose="020F0502020204030204" pitchFamily="34" charset="0"/>
                        </a:rPr>
                        <a:t>(nuova versione)</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376412">
                <a:tc>
                  <a:txBody>
                    <a:bodyPr/>
                    <a:lstStyle/>
                    <a:p>
                      <a:pPr algn="just"/>
                      <a:r>
                        <a:rPr lang="it-IT" sz="1000" b="1" dirty="0">
                          <a:solidFill>
                            <a:srgbClr val="002060"/>
                          </a:solidFill>
                          <a:effectLst/>
                          <a:latin typeface="Calibri" panose="020F0502020204030204" pitchFamily="34" charset="0"/>
                          <a:cs typeface="Calibri" panose="020F0502020204030204" pitchFamily="34" charset="0"/>
                        </a:rPr>
                        <a:t>6. La rendicontazione delle attività svolte dovrà essere effettuata dal beneficiario con cadenza bimestrale.</a:t>
                      </a:r>
                    </a:p>
                    <a:p>
                      <a:pPr algn="just"/>
                      <a:br>
                        <a:rPr lang="it-IT" sz="1000" b="1" dirty="0">
                          <a:solidFill>
                            <a:srgbClr val="002060"/>
                          </a:solidFill>
                          <a:effectLst/>
                          <a:latin typeface="Calibri" panose="020F0502020204030204" pitchFamily="34" charset="0"/>
                          <a:cs typeface="Calibri" panose="020F0502020204030204" pitchFamily="34" charset="0"/>
                        </a:rPr>
                      </a:br>
                      <a:endParaRPr lang="it-IT" sz="1000" b="1" dirty="0">
                        <a:solidFill>
                          <a:srgbClr val="002060"/>
                        </a:solidFill>
                        <a:effectLst/>
                        <a:latin typeface="Calibri" panose="020F0502020204030204" pitchFamily="34" charset="0"/>
                        <a:cs typeface="Calibri" panose="020F0502020204030204" pitchFamily="34" charset="0"/>
                      </a:endParaRP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Nello specifico, la rendicontazione avverrà attraverso l’apposita piattaforma on line http://</a:t>
                      </a:r>
                      <a:r>
                        <a:rPr lang="it-IT" sz="1000" b="1" dirty="0" err="1">
                          <a:solidFill>
                            <a:srgbClr val="002060"/>
                          </a:solidFill>
                          <a:effectLst/>
                          <a:latin typeface="Calibri" panose="020F0502020204030204" pitchFamily="34" charset="0"/>
                          <a:cs typeface="Calibri" panose="020F0502020204030204" pitchFamily="34" charset="0"/>
                        </a:rPr>
                        <a:t>dottorati.miur.it</a:t>
                      </a:r>
                      <a:r>
                        <a:rPr lang="it-IT" sz="1000" b="1" dirty="0">
                          <a:solidFill>
                            <a:srgbClr val="002060"/>
                          </a:solidFill>
                          <a:effectLst/>
                          <a:latin typeface="Calibri" panose="020F0502020204030204" pitchFamily="34" charset="0"/>
                          <a:cs typeface="Calibri" panose="020F0502020204030204" pitchFamily="34" charset="0"/>
                        </a:rPr>
                        <a:t> e utilizzando la modulistica ivi presente, ciascun dottorando dovrà produrre un report recante l’indicazione dell’impegno temporale (articolato in mesi in impresa, in sede, all’estero, se previsto) e una sintesi delle principali attività svolte. Sarà cura del Coordinatore del corso di dottorato, attraverso la medesima piattaforma, verificare e validare quanto indicato dal dottorando. La rendicontazione così validata costituirà la base per il calcolo, da parte del MUR, delle spese ammissibili (mediante applicazione del costo standard) per il bimestre di riferimento. </a:t>
                      </a:r>
                      <a:endPar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000" b="1" dirty="0">
                          <a:solidFill>
                            <a:srgbClr val="002060"/>
                          </a:solidFill>
                          <a:effectLst/>
                          <a:latin typeface="Calibri" panose="020F0502020204030204" pitchFamily="34" charset="0"/>
                          <a:cs typeface="Calibri" panose="020F0502020204030204" pitchFamily="34" charset="0"/>
                        </a:rPr>
                        <a:t>6. La rendicontazione delle attività svolte dovrà essere effettuata dal beneficiario entro 10 (dieci) giorni di calendario successivi alle seguenti cadenze annuali: </a:t>
                      </a:r>
                    </a:p>
                    <a:p>
                      <a:pPr algn="just"/>
                      <a:r>
                        <a:rPr lang="it-IT" sz="1000" b="1" dirty="0">
                          <a:solidFill>
                            <a:srgbClr val="002060"/>
                          </a:solidFill>
                          <a:effectLst/>
                          <a:latin typeface="Calibri" panose="020F0502020204030204" pitchFamily="34" charset="0"/>
                          <a:cs typeface="Calibri" panose="020F0502020204030204" pitchFamily="34" charset="0"/>
                        </a:rPr>
                        <a:t>- Anno 2022</a:t>
                      </a:r>
                    </a:p>
                    <a:p>
                      <a:pPr algn="just"/>
                      <a:r>
                        <a:rPr lang="it-IT" sz="1000" b="1" dirty="0">
                          <a:solidFill>
                            <a:srgbClr val="002060"/>
                          </a:solidFill>
                          <a:effectLst/>
                          <a:latin typeface="Calibri" panose="020F0502020204030204" pitchFamily="34" charset="0"/>
                          <a:cs typeface="Calibri" panose="020F0502020204030204" pitchFamily="34" charset="0"/>
                        </a:rPr>
                        <a:t>I rendicontazione: 30/04/2022</a:t>
                      </a:r>
                    </a:p>
                    <a:p>
                      <a:pPr algn="just"/>
                      <a:r>
                        <a:rPr lang="it-IT" sz="1000" b="1" dirty="0">
                          <a:solidFill>
                            <a:srgbClr val="002060"/>
                          </a:solidFill>
                          <a:effectLst/>
                          <a:latin typeface="Calibri" panose="020F0502020204030204" pitchFamily="34" charset="0"/>
                          <a:cs typeface="Calibri" panose="020F0502020204030204" pitchFamily="34" charset="0"/>
                        </a:rPr>
                        <a:t>II rendicontazione: 31/07/2022</a:t>
                      </a:r>
                    </a:p>
                    <a:p>
                      <a:pPr algn="just"/>
                      <a:r>
                        <a:rPr lang="it-IT" sz="1000" b="1" dirty="0">
                          <a:solidFill>
                            <a:srgbClr val="002060"/>
                          </a:solidFill>
                          <a:effectLst/>
                          <a:latin typeface="Calibri" panose="020F0502020204030204" pitchFamily="34" charset="0"/>
                          <a:cs typeface="Calibri" panose="020F0502020204030204" pitchFamily="34" charset="0"/>
                        </a:rPr>
                        <a:t>III rendicontazione: 31/10/2022</a:t>
                      </a:r>
                    </a:p>
                    <a:p>
                      <a:pPr algn="just"/>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 Anno 2023</a:t>
                      </a:r>
                    </a:p>
                    <a:p>
                      <a:pPr algn="just"/>
                      <a:r>
                        <a:rPr lang="it-IT" sz="1000" b="1" dirty="0">
                          <a:solidFill>
                            <a:srgbClr val="002060"/>
                          </a:solidFill>
                          <a:effectLst/>
                          <a:latin typeface="Calibri" panose="020F0502020204030204" pitchFamily="34" charset="0"/>
                          <a:cs typeface="Calibri" panose="020F0502020204030204" pitchFamily="34" charset="0"/>
                        </a:rPr>
                        <a:t>IV rendicontazione: 30/04/2023</a:t>
                      </a:r>
                    </a:p>
                    <a:p>
                      <a:pPr algn="just"/>
                      <a:r>
                        <a:rPr lang="it-IT" sz="1000" b="1" dirty="0">
                          <a:solidFill>
                            <a:srgbClr val="002060"/>
                          </a:solidFill>
                          <a:effectLst/>
                          <a:latin typeface="Calibri" panose="020F0502020204030204" pitchFamily="34" charset="0"/>
                          <a:cs typeface="Calibri" panose="020F0502020204030204" pitchFamily="34" charset="0"/>
                        </a:rPr>
                        <a:t>V rendicontazione: 31/07/2023</a:t>
                      </a:r>
                    </a:p>
                    <a:p>
                      <a:pPr algn="just"/>
                      <a:r>
                        <a:rPr lang="it-IT" sz="1000" b="1" dirty="0">
                          <a:solidFill>
                            <a:srgbClr val="002060"/>
                          </a:solidFill>
                          <a:effectLst/>
                          <a:latin typeface="Calibri" panose="020F0502020204030204" pitchFamily="34" charset="0"/>
                          <a:cs typeface="Calibri" panose="020F0502020204030204" pitchFamily="34" charset="0"/>
                        </a:rPr>
                        <a:t>VI rendicontazione: 31/10/2023</a:t>
                      </a:r>
                    </a:p>
                    <a:p>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 Anno 2024</a:t>
                      </a:r>
                    </a:p>
                    <a:p>
                      <a:pPr algn="just"/>
                      <a:r>
                        <a:rPr lang="it-IT" sz="1000" b="1" dirty="0">
                          <a:solidFill>
                            <a:srgbClr val="002060"/>
                          </a:solidFill>
                          <a:effectLst/>
                          <a:latin typeface="Calibri" panose="020F0502020204030204" pitchFamily="34" charset="0"/>
                          <a:cs typeface="Calibri" panose="020F0502020204030204" pitchFamily="34" charset="0"/>
                        </a:rPr>
                        <a:t>VII rendicontazione: 29/02/2024</a:t>
                      </a:r>
                    </a:p>
                    <a:p>
                      <a:pPr algn="just"/>
                      <a:r>
                        <a:rPr lang="it-IT" sz="1000" b="1" dirty="0">
                          <a:solidFill>
                            <a:srgbClr val="002060"/>
                          </a:solidFill>
                          <a:effectLst/>
                          <a:latin typeface="Calibri" panose="020F0502020204030204" pitchFamily="34" charset="0"/>
                          <a:cs typeface="Calibri" panose="020F0502020204030204" pitchFamily="34" charset="0"/>
                        </a:rPr>
                        <a:t>VIII rendicontazione a chiusura progetto.</a:t>
                      </a:r>
                    </a:p>
                    <a:p>
                      <a:pPr algn="just"/>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Nello specifico, la rendicontazione avverrà attraverso l’apposita piattaforma on line http://</a:t>
                      </a:r>
                      <a:r>
                        <a:rPr lang="it-IT" sz="1000" b="1" dirty="0" err="1">
                          <a:solidFill>
                            <a:srgbClr val="002060"/>
                          </a:solidFill>
                          <a:effectLst/>
                          <a:latin typeface="Calibri" panose="020F0502020204030204" pitchFamily="34" charset="0"/>
                          <a:cs typeface="Calibri" panose="020F0502020204030204" pitchFamily="34" charset="0"/>
                        </a:rPr>
                        <a:t>dottorati.miur.it</a:t>
                      </a:r>
                      <a:r>
                        <a:rPr lang="it-IT" sz="1000" b="1" dirty="0">
                          <a:solidFill>
                            <a:srgbClr val="002060"/>
                          </a:solidFill>
                          <a:effectLst/>
                          <a:latin typeface="Calibri" panose="020F0502020204030204" pitchFamily="34" charset="0"/>
                          <a:cs typeface="Calibri" panose="020F0502020204030204" pitchFamily="34" charset="0"/>
                        </a:rPr>
                        <a:t> e utilizzando la modulistica ivi presente, ciascun dottorando dovrà produrre un report recante l’indicazione dell’impegno temporale (articolato in mesi in impresa, in sede, all’estero, se previsto) e una sintesi delle principali attività svolte. Sarà cura del Coordinatore del corso di dottorato, attraverso la medesima piattaforma, verificare e validare quanto indicato dal dottorando. La rendicontazione così validata costituirà la base per il calcolo, da parte del MUR, delle spese ammissibili (mediante applicazione del costo standard) per il periodo di riferimento</a:t>
                      </a:r>
                    </a:p>
                  </a:txBody>
                  <a:tcPr marL="32123" marR="3212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4041040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89,7,Slide34"/>
</p:tagLst>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TotalTime>
  <Words>4075</Words>
  <Application>Microsoft Macintosh PowerPoint</Application>
  <PresentationFormat>Widescreen</PresentationFormat>
  <Paragraphs>405</Paragraphs>
  <Slides>44</Slides>
  <Notes>34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Times New Roman</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Sabrina Saccomandi</cp:lastModifiedBy>
  <cp:revision>219</cp:revision>
  <dcterms:created xsi:type="dcterms:W3CDTF">2021-09-15T09:15:54Z</dcterms:created>
  <dcterms:modified xsi:type="dcterms:W3CDTF">2022-05-18T17:23:26Z</dcterms:modified>
</cp:coreProperties>
</file>