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7"/>
  </p:notesMasterIdLst>
  <p:sldIdLst>
    <p:sldId id="256" r:id="rId2"/>
    <p:sldId id="297" r:id="rId3"/>
    <p:sldId id="298" r:id="rId4"/>
    <p:sldId id="305" r:id="rId5"/>
    <p:sldId id="331" r:id="rId6"/>
    <p:sldId id="304" r:id="rId7"/>
    <p:sldId id="364" r:id="rId8"/>
    <p:sldId id="309" r:id="rId9"/>
    <p:sldId id="363" r:id="rId10"/>
    <p:sldId id="312" r:id="rId11"/>
    <p:sldId id="313" r:id="rId12"/>
    <p:sldId id="318" r:id="rId13"/>
    <p:sldId id="314" r:id="rId14"/>
    <p:sldId id="315" r:id="rId15"/>
    <p:sldId id="316" r:id="rId16"/>
    <p:sldId id="317" r:id="rId17"/>
    <p:sldId id="365" r:id="rId18"/>
    <p:sldId id="320" r:id="rId19"/>
    <p:sldId id="321" r:id="rId20"/>
    <p:sldId id="323" r:id="rId21"/>
    <p:sldId id="343" r:id="rId22"/>
    <p:sldId id="319" r:id="rId23"/>
    <p:sldId id="324" r:id="rId24"/>
    <p:sldId id="330" r:id="rId25"/>
    <p:sldId id="333" r:id="rId26"/>
    <p:sldId id="306" r:id="rId27"/>
    <p:sldId id="338" r:id="rId28"/>
    <p:sldId id="334" r:id="rId29"/>
    <p:sldId id="337" r:id="rId30"/>
    <p:sldId id="353" r:id="rId31"/>
    <p:sldId id="349" r:id="rId32"/>
    <p:sldId id="285" r:id="rId33"/>
    <p:sldId id="287" r:id="rId34"/>
    <p:sldId id="288" r:id="rId35"/>
    <p:sldId id="289" r:id="rId36"/>
    <p:sldId id="293" r:id="rId37"/>
    <p:sldId id="290" r:id="rId38"/>
    <p:sldId id="291" r:id="rId39"/>
    <p:sldId id="292" r:id="rId40"/>
    <p:sldId id="352" r:id="rId41"/>
    <p:sldId id="350" r:id="rId42"/>
    <p:sldId id="351" r:id="rId43"/>
    <p:sldId id="335" r:id="rId44"/>
    <p:sldId id="336" r:id="rId45"/>
    <p:sldId id="357" r:id="rId46"/>
    <p:sldId id="366" r:id="rId47"/>
    <p:sldId id="358" r:id="rId48"/>
    <p:sldId id="359" r:id="rId49"/>
    <p:sldId id="360" r:id="rId50"/>
    <p:sldId id="361" r:id="rId51"/>
    <p:sldId id="342" r:id="rId52"/>
    <p:sldId id="302" r:id="rId53"/>
    <p:sldId id="340" r:id="rId54"/>
    <p:sldId id="355" r:id="rId55"/>
    <p:sldId id="356" r:id="rId56"/>
  </p:sldIdLst>
  <p:sldSz cx="12192000" cy="6858000"/>
  <p:notesSz cx="6858000" cy="9144000"/>
  <p:embeddedFontLst>
    <p:embeddedFont>
      <p:font typeface="Calibri" panose="020F0502020204030204" pitchFamily="34" charset="0"/>
      <p:regular r:id="rId58"/>
      <p:bold r:id="rId59"/>
      <p:italic r:id="rId60"/>
      <p:boldItalic r:id="rId61"/>
    </p:embeddedFont>
  </p:embeddedFontLst>
  <p:custDataLst>
    <p:tags r:id="rId6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gZDbBVhZTUDcDtCZr+yQDiGUvzn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igi Palan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7" autoAdjust="0"/>
    <p:restoredTop sz="85671" autoAdjust="0"/>
  </p:normalViewPr>
  <p:slideViewPr>
    <p:cSldViewPr snapToGrid="0">
      <p:cViewPr varScale="1">
        <p:scale>
          <a:sx n="97" d="100"/>
          <a:sy n="97" d="100"/>
        </p:scale>
        <p:origin x="1504"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customschemas.google.com/relationships/presentationmetadata" Target="meta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09983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BENVENUTO</a:t>
            </a:r>
          </a:p>
          <a:p>
            <a:pPr marL="0" lvl="0" indent="0" algn="l" rtl="0">
              <a:spcBef>
                <a:spcPts val="0"/>
              </a:spcBef>
              <a:spcAft>
                <a:spcPts val="0"/>
              </a:spcAft>
              <a:buNone/>
            </a:pPr>
            <a:endParaRPr lang="it-IT" dirty="0"/>
          </a:p>
          <a:p>
            <a:pPr marL="0" lvl="0" indent="0" algn="l" rtl="0">
              <a:spcBef>
                <a:spcPts val="0"/>
              </a:spcBef>
              <a:spcAft>
                <a:spcPts val="0"/>
              </a:spcAft>
              <a:buNone/>
            </a:pPr>
            <a:r>
              <a:rPr lang="it-IT" dirty="0"/>
              <a:t>Benvenuto</a:t>
            </a:r>
          </a:p>
        </p:txBody>
      </p:sp>
      <p:sp>
        <p:nvSpPr>
          <p:cNvPr id="521" name="Google Shape;5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393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35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5843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74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3297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10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28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189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indent="-342900">
              <a:buFont typeface="Arial" panose="020B0604020202020204" pitchFamily="34" charset="0"/>
              <a:buChar char="•"/>
            </a:pPr>
            <a:r>
              <a:rPr lang="it-IT" dirty="0">
                <a:solidFill>
                  <a:srgbClr val="002060"/>
                </a:solidFill>
                <a:latin typeface="Calibri"/>
                <a:ea typeface="Calibri"/>
                <a:cs typeface="Calibri"/>
                <a:sym typeface="Calibri"/>
              </a:rPr>
              <a:t>attività di ricerca, di didattica, di didattica integrativa e di servizio agli studenti.</a:t>
            </a:r>
          </a:p>
          <a:p>
            <a:pPr marL="342900" indent="-342900">
              <a:buFont typeface="Arial" panose="020B0604020202020204" pitchFamily="34" charset="0"/>
              <a:buChar char="•"/>
            </a:pPr>
            <a:r>
              <a:rPr lang="it-IT" dirty="0">
                <a:solidFill>
                  <a:srgbClr val="002060"/>
                </a:solidFill>
                <a:latin typeface="Calibri"/>
                <a:ea typeface="Calibri"/>
                <a:cs typeface="Calibri"/>
                <a:sym typeface="Calibri"/>
              </a:rPr>
              <a:t>L'impegno annuo complessivo per lo svolgimento delle </a:t>
            </a:r>
            <a:r>
              <a:rPr lang="it-IT" dirty="0" err="1">
                <a:solidFill>
                  <a:srgbClr val="002060"/>
                </a:solidFill>
                <a:latin typeface="Calibri"/>
                <a:ea typeface="Calibri"/>
                <a:cs typeface="Calibri"/>
                <a:sym typeface="Calibri"/>
              </a:rPr>
              <a:t>attivita</a:t>
            </a:r>
            <a:r>
              <a:rPr lang="it-IT" dirty="0">
                <a:solidFill>
                  <a:srgbClr val="002060"/>
                </a:solidFill>
                <a:latin typeface="Calibri"/>
                <a:ea typeface="Calibri"/>
                <a:cs typeface="Calibri"/>
                <a:sym typeface="Calibri"/>
              </a:rPr>
              <a:t>̀ di didattica, di didattica integrativa e di servizio agli studenti è pari a 350 ore per il regime di tempo pieno e a 200 ore per il regime di tempo definito </a:t>
            </a:r>
          </a:p>
          <a:p>
            <a:pPr marL="342900" indent="-342900">
              <a:buFont typeface="Arial" panose="020B0604020202020204" pitchFamily="34" charset="0"/>
              <a:buChar char="•"/>
            </a:pPr>
            <a:endParaRPr lang="it-IT" sz="1200" dirty="0">
              <a:solidFill>
                <a:srgbClr val="002060"/>
              </a:solidFill>
              <a:latin typeface="Calibri"/>
              <a:ea typeface="Calibri"/>
              <a:cs typeface="Calibri"/>
              <a:sym typeface="Calibri"/>
            </a:endParaRPr>
          </a:p>
          <a:p>
            <a:pPr rtl="0" fontAlgn="t"/>
            <a:endParaRPr lang="it-IT" sz="1200" b="0" i="0" u="none" strike="noStrike" cap="none" dirty="0">
              <a:solidFill>
                <a:schemeClr val="dk1"/>
              </a:solidFill>
              <a:effectLst/>
              <a:latin typeface="Calibri"/>
              <a:ea typeface="Calibri"/>
              <a:cs typeface="Calibri"/>
              <a:sym typeface="Calibri"/>
            </a:endParaRPr>
          </a:p>
          <a:p>
            <a:pPr rtl="0" fontAlgn="t"/>
            <a:r>
              <a:rPr lang="it-IT" sz="1200" b="0" i="0" u="none" strike="noStrike" cap="none" dirty="0">
                <a:solidFill>
                  <a:schemeClr val="dk1"/>
                </a:solidFill>
                <a:effectLst/>
                <a:latin typeface="Calibri"/>
                <a:ea typeface="Calibri"/>
                <a:cs typeface="Calibri"/>
                <a:sym typeface="Calibri"/>
              </a:rPr>
              <a:t>Attività di insegnamento con riferimento al n° di moduli/corsi per anno di cui si è assunti la responsabilità.</a:t>
            </a:r>
            <a:br>
              <a:rPr lang="it-IT" sz="1200" b="0" i="0" u="none" strike="noStrike" cap="none" dirty="0">
                <a:solidFill>
                  <a:schemeClr val="dk1"/>
                </a:solidFill>
                <a:effectLst/>
                <a:latin typeface="Calibri"/>
                <a:ea typeface="Calibri"/>
                <a:cs typeface="Calibri"/>
                <a:sym typeface="Calibri"/>
              </a:rPr>
            </a:br>
            <a:r>
              <a:rPr lang="it-IT" sz="1200" b="0" i="0" u="none" strike="noStrike" cap="none" dirty="0">
                <a:solidFill>
                  <a:schemeClr val="dk1"/>
                </a:solidFill>
                <a:effectLst/>
                <a:latin typeface="Calibri"/>
                <a:ea typeface="Calibri"/>
                <a:cs typeface="Calibri"/>
                <a:sym typeface="Calibri"/>
              </a:rPr>
              <a:t>Media valutazione degli studenti</a:t>
            </a:r>
            <a:br>
              <a:rPr lang="it-IT" sz="1200" b="0" i="0" u="none" strike="noStrike" cap="none" dirty="0">
                <a:solidFill>
                  <a:schemeClr val="dk1"/>
                </a:solidFill>
                <a:effectLst/>
                <a:latin typeface="Calibri"/>
                <a:ea typeface="Calibri"/>
                <a:cs typeface="Calibri"/>
                <a:sym typeface="Calibri"/>
              </a:rPr>
            </a:br>
            <a:r>
              <a:rPr lang="it-IT" sz="1200" b="0" i="0" u="none" strike="noStrike" cap="none" dirty="0">
                <a:solidFill>
                  <a:schemeClr val="dk1"/>
                </a:solidFill>
                <a:effectLst/>
                <a:latin typeface="Calibri"/>
                <a:ea typeface="Calibri"/>
                <a:cs typeface="Calibri"/>
                <a:sym typeface="Calibri"/>
              </a:rPr>
              <a:t>Numero tesi di laurea, magistrali e di dottorato</a:t>
            </a:r>
            <a:br>
              <a:rPr lang="it-IT" sz="1200" b="0" i="0" u="none" strike="noStrike" cap="none" dirty="0">
                <a:solidFill>
                  <a:schemeClr val="dk1"/>
                </a:solidFill>
                <a:effectLst/>
                <a:latin typeface="Calibri"/>
                <a:ea typeface="Calibri"/>
                <a:cs typeface="Calibri"/>
                <a:sym typeface="Calibri"/>
              </a:rPr>
            </a:br>
            <a:r>
              <a:rPr lang="it-IT" sz="1200" b="0" i="0" u="none" strike="noStrike" cap="none" dirty="0">
                <a:solidFill>
                  <a:schemeClr val="dk1"/>
                </a:solidFill>
                <a:effectLst/>
                <a:latin typeface="Calibri"/>
                <a:ea typeface="Calibri"/>
                <a:cs typeface="Calibri"/>
                <a:sym typeface="Calibri"/>
              </a:rPr>
              <a:t>Attività seminariale e di tutoraggio</a:t>
            </a:r>
          </a:p>
          <a:p>
            <a:pPr rtl="0" fontAlgn="t"/>
            <a:r>
              <a:rPr lang="it-IT" sz="1200" b="0" i="0" u="none" strike="noStrike" cap="none" dirty="0">
                <a:solidFill>
                  <a:schemeClr val="dk1"/>
                </a:solidFill>
                <a:effectLst/>
                <a:latin typeface="Calibri"/>
                <a:ea typeface="Calibri"/>
                <a:cs typeface="Calibri"/>
                <a:sym typeface="Calibri"/>
              </a:rPr>
              <a:t>Risultati ottenuti dal ricercatore nell’ambito del progetto allegato al contratto individuale</a:t>
            </a:r>
            <a:br>
              <a:rPr lang="it-IT" sz="1200" b="0" i="0" u="none" strike="noStrike" cap="none" dirty="0">
                <a:solidFill>
                  <a:schemeClr val="dk1"/>
                </a:solidFill>
                <a:effectLst/>
                <a:latin typeface="Calibri"/>
                <a:ea typeface="Calibri"/>
                <a:cs typeface="Calibri"/>
                <a:sym typeface="Calibri"/>
              </a:rPr>
            </a:br>
            <a:r>
              <a:rPr lang="it-IT" sz="1200" b="0" i="0" u="none" strike="noStrike" cap="none" dirty="0">
                <a:solidFill>
                  <a:schemeClr val="dk1"/>
                </a:solidFill>
                <a:effectLst/>
                <a:latin typeface="Calibri"/>
                <a:ea typeface="Calibri"/>
                <a:cs typeface="Calibri"/>
                <a:sym typeface="Calibri"/>
              </a:rPr>
              <a:t>Produzione scientifica**</a:t>
            </a:r>
            <a:br>
              <a:rPr lang="it-IT" sz="1200" b="0" i="0" u="none" strike="noStrike" cap="none" dirty="0">
                <a:solidFill>
                  <a:schemeClr val="dk1"/>
                </a:solidFill>
                <a:effectLst/>
                <a:latin typeface="Calibri"/>
                <a:ea typeface="Calibri"/>
                <a:cs typeface="Calibri"/>
                <a:sym typeface="Calibri"/>
              </a:rPr>
            </a:br>
            <a:r>
              <a:rPr lang="it-IT" sz="1200" b="0" i="0" u="none" strike="noStrike" cap="none" dirty="0">
                <a:solidFill>
                  <a:schemeClr val="dk1"/>
                </a:solidFill>
                <a:effectLst/>
                <a:latin typeface="Calibri"/>
                <a:ea typeface="Calibri"/>
                <a:cs typeface="Calibri"/>
                <a:sym typeface="Calibri"/>
              </a:rPr>
              <a:t>Organizzazione, direzione e coordinamento di gruppi di ricerca nazionali e internazionali, ovvero partecipazione agli stessi</a:t>
            </a:r>
            <a:br>
              <a:rPr lang="it-IT" sz="1200" b="0" i="0" u="none" strike="noStrike" cap="none" dirty="0">
                <a:solidFill>
                  <a:schemeClr val="dk1"/>
                </a:solidFill>
                <a:effectLst/>
                <a:latin typeface="Calibri"/>
                <a:ea typeface="Calibri"/>
                <a:cs typeface="Calibri"/>
                <a:sym typeface="Calibri"/>
              </a:rPr>
            </a:br>
            <a:r>
              <a:rPr lang="it-IT" sz="1200" b="0" i="0" u="none" strike="noStrike" cap="none" dirty="0">
                <a:solidFill>
                  <a:schemeClr val="dk1"/>
                </a:solidFill>
                <a:effectLst/>
                <a:latin typeface="Calibri"/>
                <a:ea typeface="Calibri"/>
                <a:cs typeface="Calibri"/>
                <a:sym typeface="Calibri"/>
              </a:rPr>
              <a:t>Partecipazione in qualità di relatore a congressi e convegni nazionali e internazionali</a:t>
            </a:r>
            <a:br>
              <a:rPr lang="it-IT" sz="1200" b="0" i="0" u="none" strike="noStrike" cap="none" dirty="0">
                <a:solidFill>
                  <a:schemeClr val="dk1"/>
                </a:solidFill>
                <a:effectLst/>
                <a:latin typeface="Calibri"/>
                <a:ea typeface="Calibri"/>
                <a:cs typeface="Calibri"/>
                <a:sym typeface="Calibri"/>
              </a:rPr>
            </a:br>
            <a:r>
              <a:rPr lang="it-IT" sz="1200" b="0" i="0" u="none" strike="noStrike" cap="none" dirty="0">
                <a:solidFill>
                  <a:schemeClr val="dk1"/>
                </a:solidFill>
                <a:effectLst/>
                <a:latin typeface="Calibri"/>
                <a:ea typeface="Calibri"/>
                <a:cs typeface="Calibri"/>
                <a:sym typeface="Calibri"/>
              </a:rPr>
              <a:t>Attribuzione di incarichi di insegnamento o di ricerca ufficiale presso atenei e istituti di ricerca, esteri e internazionali, di alta qualificazione</a:t>
            </a:r>
            <a:br>
              <a:rPr lang="it-IT" sz="1200" b="0" i="0" u="none" strike="noStrike" cap="none" dirty="0">
                <a:solidFill>
                  <a:schemeClr val="dk1"/>
                </a:solidFill>
                <a:effectLst/>
                <a:latin typeface="Calibri"/>
                <a:ea typeface="Calibri"/>
                <a:cs typeface="Calibri"/>
                <a:sym typeface="Calibri"/>
              </a:rPr>
            </a:br>
            <a:r>
              <a:rPr lang="it-IT" sz="1200" b="0" i="0" u="none" strike="noStrike" cap="none" dirty="0">
                <a:solidFill>
                  <a:schemeClr val="dk1"/>
                </a:solidFill>
                <a:effectLst/>
                <a:latin typeface="Calibri"/>
                <a:ea typeface="Calibri"/>
                <a:cs typeface="Calibri"/>
                <a:sym typeface="Calibri"/>
              </a:rPr>
              <a:t>Conseguimento di premi e riconoscimenti nazionali e internazionali per attività di ricerca</a:t>
            </a:r>
            <a:br>
              <a:rPr lang="it-IT" sz="1200" b="0" i="0" u="none" strike="noStrike" cap="none" dirty="0">
                <a:solidFill>
                  <a:schemeClr val="dk1"/>
                </a:solidFill>
                <a:effectLst/>
                <a:latin typeface="Calibri"/>
                <a:ea typeface="Calibri"/>
                <a:cs typeface="Calibri"/>
                <a:sym typeface="Calibri"/>
              </a:rPr>
            </a:br>
            <a:r>
              <a:rPr lang="it-IT" sz="1200" b="0" i="0" u="none" strike="noStrike" cap="none" dirty="0">
                <a:solidFill>
                  <a:schemeClr val="dk1"/>
                </a:solidFill>
                <a:effectLst/>
                <a:latin typeface="Calibri"/>
                <a:ea typeface="Calibri"/>
                <a:cs typeface="Calibri"/>
                <a:sym typeface="Calibri"/>
              </a:rPr>
              <a:t>Partecipazione a comitati editoriali di riviste, collane editoriali, enciclopedie e trattati di riconosciuto prestigio</a:t>
            </a:r>
            <a:br>
              <a:rPr lang="it-IT" sz="1200" b="0" i="0" u="none" strike="noStrike" cap="none" dirty="0">
                <a:solidFill>
                  <a:schemeClr val="dk1"/>
                </a:solidFill>
                <a:effectLst/>
                <a:latin typeface="Calibri"/>
                <a:ea typeface="Calibri"/>
                <a:cs typeface="Calibri"/>
                <a:sym typeface="Calibri"/>
              </a:rPr>
            </a:br>
            <a:r>
              <a:rPr lang="it-IT" sz="1200" b="0" i="0" u="none" strike="noStrike" cap="none" dirty="0">
                <a:solidFill>
                  <a:schemeClr val="dk1"/>
                </a:solidFill>
                <a:effectLst/>
                <a:latin typeface="Calibri"/>
                <a:ea typeface="Calibri"/>
                <a:cs typeface="Calibri"/>
                <a:sym typeface="Calibri"/>
              </a:rPr>
              <a:t>Conseguimento in capo alla struttura di appartenenza della titolarità di brevetti e costituzione di spin off partecipati e non</a:t>
            </a:r>
            <a:br>
              <a:rPr lang="it-IT" sz="1200" b="0" i="0" u="none" strike="noStrike" cap="none" dirty="0">
                <a:solidFill>
                  <a:schemeClr val="dk1"/>
                </a:solidFill>
                <a:effectLst/>
                <a:latin typeface="Calibri"/>
                <a:ea typeface="Calibri"/>
                <a:cs typeface="Calibri"/>
                <a:sym typeface="Calibri"/>
              </a:rPr>
            </a:br>
            <a:r>
              <a:rPr lang="it-IT" sz="1200" b="0" i="0" u="none" strike="noStrike" cap="none" dirty="0">
                <a:solidFill>
                  <a:schemeClr val="dk1"/>
                </a:solidFill>
                <a:effectLst/>
                <a:latin typeface="Calibri"/>
                <a:ea typeface="Calibri"/>
                <a:cs typeface="Calibri"/>
                <a:sym typeface="Calibri"/>
              </a:rPr>
              <a:t>Attività di fund </a:t>
            </a:r>
            <a:r>
              <a:rPr lang="it-IT" sz="1200" b="0" i="0" u="none" strike="noStrike" cap="none" dirty="0" err="1">
                <a:solidFill>
                  <a:schemeClr val="dk1"/>
                </a:solidFill>
                <a:effectLst/>
                <a:latin typeface="Calibri"/>
                <a:ea typeface="Calibri"/>
                <a:cs typeface="Calibri"/>
                <a:sym typeface="Calibri"/>
              </a:rPr>
              <a:t>raising</a:t>
            </a:r>
            <a:endParaRPr lang="it-IT" sz="1200" b="0" i="0" u="none" strike="noStrike" cap="none" dirty="0">
              <a:solidFill>
                <a:schemeClr val="dk1"/>
              </a:solidFill>
              <a:effectLst/>
              <a:latin typeface="Calibri"/>
              <a:ea typeface="Calibri"/>
              <a:cs typeface="Calibri"/>
              <a:sym typeface="Calibri"/>
            </a:endParaRPr>
          </a:p>
          <a:p>
            <a:pPr rtl="0" fontAlgn="t"/>
            <a:r>
              <a:rPr lang="it-IT" sz="1200" b="0" i="0" u="none" strike="noStrike" cap="none" dirty="0">
                <a:solidFill>
                  <a:schemeClr val="dk1"/>
                </a:solidFill>
                <a:effectLst/>
                <a:latin typeface="Calibri"/>
                <a:ea typeface="Calibri"/>
                <a:cs typeface="Calibri"/>
                <a:sym typeface="Calibri"/>
              </a:rPr>
              <a:t>Cariche ed incarichi attribuiti dai dipartimenti e dall'Ateneo, partecipazione a commissioni e comitati</a:t>
            </a:r>
          </a:p>
          <a:p>
            <a:endParaRPr lang="it-IT" dirty="0"/>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24</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7489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25</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900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565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320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spcAft>
                <a:spcPts val="634"/>
              </a:spcAft>
            </a:pPr>
            <a:r>
              <a:rPr lang="it-IT" sz="1100" dirty="0">
                <a:latin typeface="Calibri" panose="020F0502020204030204" pitchFamily="34" charset="0"/>
                <a:ea typeface="Calibri" panose="020F0502020204030204" pitchFamily="34" charset="0"/>
                <a:cs typeface="Times New Roman" panose="02020603050405020304" pitchFamily="18" charset="0"/>
              </a:rPr>
              <a:t>Sono Vincenzo Rizzitiello.</a:t>
            </a:r>
          </a:p>
          <a:p>
            <a:pPr marL="0" indent="0" algn="just">
              <a:spcAft>
                <a:spcPts val="634"/>
              </a:spcAft>
            </a:pPr>
            <a:r>
              <a:rPr lang="it-IT" sz="1100" dirty="0">
                <a:latin typeface="Calibri" panose="020F0502020204030204" pitchFamily="34" charset="0"/>
                <a:ea typeface="Calibri" panose="020F0502020204030204" pitchFamily="34" charset="0"/>
                <a:cs typeface="Times New Roman" panose="02020603050405020304" pitchFamily="18" charset="0"/>
              </a:rPr>
              <a:t>Opero in UniCo1.</a:t>
            </a:r>
          </a:p>
          <a:p>
            <a:pPr marL="0" indent="0" algn="just">
              <a:spcAft>
                <a:spcPts val="634"/>
              </a:spcAft>
            </a:pPr>
            <a:r>
              <a:rPr lang="it-IT" sz="1100" dirty="0">
                <a:latin typeface="Calibri" panose="020F0502020204030204" pitchFamily="34" charset="0"/>
                <a:ea typeface="Calibri" panose="020F0502020204030204" pitchFamily="34" charset="0"/>
                <a:cs typeface="Times New Roman" panose="02020603050405020304" pitchFamily="18" charset="0"/>
              </a:rPr>
              <a:t>UniCo1 è l’Unità di Controllo di I° Livello che deve garantire la corretta applicazione della normativa nazionale e comunitaria in tema di controlli e ammissibilità della spesa, attraverso verifiche amministrative on desk e in loco, come previsto dal Regolamento europeo.</a:t>
            </a:r>
          </a:p>
          <a:p>
            <a:pPr marL="0" indent="0" algn="just">
              <a:spcAft>
                <a:spcPts val="634"/>
              </a:spcAft>
            </a:pPr>
            <a:r>
              <a:rPr lang="it-IT" sz="1100" dirty="0">
                <a:latin typeface="Calibri" panose="020F0502020204030204" pitchFamily="34" charset="0"/>
                <a:ea typeface="Calibri" panose="020F0502020204030204" pitchFamily="34" charset="0"/>
                <a:cs typeface="Times New Roman" panose="02020603050405020304" pitchFamily="18" charset="0"/>
              </a:rPr>
              <a:t>Tali verifiche si sostanziano nel controllo degli atti che documentano la correttezza delle procedure adottate dai beneficiari nell’attuazione delle operazioni finanziate.</a:t>
            </a:r>
          </a:p>
          <a:p>
            <a:pPr marL="0" indent="0" algn="just">
              <a:spcAft>
                <a:spcPts val="634"/>
              </a:spcAft>
            </a:pPr>
            <a:r>
              <a:rPr lang="it-IT" sz="1100" dirty="0">
                <a:latin typeface="Calibri" panose="020F0502020204030204" pitchFamily="34" charset="0"/>
                <a:ea typeface="Calibri" panose="020F0502020204030204" pitchFamily="34" charset="0"/>
                <a:cs typeface="Times New Roman" panose="02020603050405020304" pitchFamily="18" charset="0"/>
              </a:rPr>
              <a:t>Nel nostro caso, in questa fase, si tratta di controllare gli atti che documentano le procedure di selezione degli </a:t>
            </a:r>
            <a:r>
              <a:rPr lang="it-IT" sz="1100" dirty="0" err="1">
                <a:latin typeface="Calibri" panose="020F0502020204030204" pitchFamily="34" charset="0"/>
                <a:ea typeface="Calibri" panose="020F0502020204030204" pitchFamily="34" charset="0"/>
                <a:cs typeface="Times New Roman" panose="02020603050405020304" pitchFamily="18" charset="0"/>
              </a:rPr>
              <a:t>RTDa</a:t>
            </a:r>
            <a:r>
              <a:rPr lang="it-IT" sz="1100" dirty="0">
                <a:latin typeface="Calibri" panose="020F0502020204030204" pitchFamily="34" charset="0"/>
                <a:ea typeface="Calibri" panose="020F0502020204030204" pitchFamily="34" charset="0"/>
                <a:cs typeface="Times New Roman" panose="02020603050405020304" pitchFamily="18" charset="0"/>
              </a:rPr>
              <a:t>.</a:t>
            </a:r>
          </a:p>
          <a:p>
            <a:pPr marL="0" indent="0" algn="just"/>
            <a:r>
              <a:rPr lang="it-IT" sz="1100" dirty="0">
                <a:latin typeface="Calibri" panose="020F0502020204030204" pitchFamily="34" charset="0"/>
                <a:ea typeface="Calibri" panose="020F0502020204030204" pitchFamily="34" charset="0"/>
                <a:cs typeface="Times New Roman" panose="02020603050405020304" pitchFamily="18" charset="0"/>
              </a:rPr>
              <a:t>Si consideri che UniCo1 effettua i controlli di I° livello ma che ci sono ulteriori livelli di controllo:</a:t>
            </a:r>
          </a:p>
          <a:p>
            <a:pPr marL="449263" indent="-182563" algn="just">
              <a:buFont typeface="Arial" panose="020B0604020202020204" pitchFamily="34" charset="0"/>
              <a:buChar char="•"/>
            </a:pPr>
            <a:r>
              <a:rPr lang="it-IT" sz="1100" dirty="0">
                <a:latin typeface="Calibri" panose="020F0502020204030204" pitchFamily="34" charset="0"/>
                <a:ea typeface="Calibri" panose="020F0502020204030204" pitchFamily="34" charset="0"/>
                <a:cs typeface="Times New Roman" panose="02020603050405020304" pitchFamily="18" charset="0"/>
              </a:rPr>
              <a:t>Il NUVEC – Nucleo di Verifica e Controllo che dipende dall’Agenzia di Coesione Territoriale e che effettua i controlli di II° livello,</a:t>
            </a:r>
          </a:p>
          <a:p>
            <a:pPr marL="449263" indent="-182563" algn="just">
              <a:buFont typeface="Arial" panose="020B0604020202020204" pitchFamily="34" charset="0"/>
              <a:buChar char="•"/>
            </a:pPr>
            <a:r>
              <a:rPr lang="it-IT" sz="1100" dirty="0">
                <a:latin typeface="Calibri" panose="020F0502020204030204" pitchFamily="34" charset="0"/>
                <a:ea typeface="Calibri" panose="020F0502020204030204" pitchFamily="34" charset="0"/>
                <a:cs typeface="Times New Roman" panose="02020603050405020304" pitchFamily="18" charset="0"/>
              </a:rPr>
              <a:t>Altri controlli sono effettuati dalla Commissione e dalla Corte dei Conti Europea.</a:t>
            </a:r>
          </a:p>
          <a:p>
            <a:pPr marL="0" indent="0" algn="just">
              <a:spcAft>
                <a:spcPts val="634"/>
              </a:spcAft>
            </a:pPr>
            <a:r>
              <a:rPr lang="it-IT" sz="1100" dirty="0">
                <a:latin typeface="Calibri" panose="020F0502020204030204" pitchFamily="34" charset="0"/>
                <a:ea typeface="Calibri" panose="020F0502020204030204" pitchFamily="34" charset="0"/>
                <a:cs typeface="Times New Roman" panose="02020603050405020304" pitchFamily="18" charset="0"/>
              </a:rPr>
              <a:t>Per cui l’attività di UniCo1 è rilevante anche ai fini di questi ulteriori controlli.</a:t>
            </a:r>
          </a:p>
        </p:txBody>
      </p:sp>
      <p:sp>
        <p:nvSpPr>
          <p:cNvPr id="788" name="Google Shape;788;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0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algn="just">
              <a:spcAft>
                <a:spcPts val="634"/>
              </a:spcAft>
            </a:pPr>
            <a:r>
              <a:rPr lang="it-IT" sz="1100" dirty="0">
                <a:latin typeface="Calibri" panose="020F0502020204030204" pitchFamily="34" charset="0"/>
                <a:ea typeface="Calibri" panose="020F0502020204030204" pitchFamily="34" charset="0"/>
                <a:cs typeface="Times New Roman" panose="02020603050405020304" pitchFamily="18" charset="0"/>
              </a:rPr>
              <a:t>Le procedure da controllare sono normate.</a:t>
            </a:r>
          </a:p>
          <a:p>
            <a:pPr marL="0" algn="just">
              <a:spcAft>
                <a:spcPts val="634"/>
              </a:spcAft>
            </a:pPr>
            <a:r>
              <a:rPr lang="it-IT" sz="1100" dirty="0">
                <a:latin typeface="Calibri" panose="020F0502020204030204" pitchFamily="34" charset="0"/>
                <a:ea typeface="Calibri" panose="020F0502020204030204" pitchFamily="34" charset="0"/>
                <a:cs typeface="Times New Roman" panose="02020603050405020304" pitchFamily="18" charset="0"/>
              </a:rPr>
              <a:t>La normativa nazionale di riferimento, sulla quale si baseranno tutti i controlli, è rappresentata: </a:t>
            </a:r>
          </a:p>
          <a:p>
            <a:pPr marL="0" algn="just">
              <a:spcAft>
                <a:spcPts val="634"/>
              </a:spcAft>
            </a:pPr>
            <a:r>
              <a:rPr lang="it-IT" sz="1100" dirty="0">
                <a:latin typeface="Calibri" panose="020F0502020204030204" pitchFamily="34" charset="0"/>
                <a:ea typeface="Calibri" panose="020F0502020204030204" pitchFamily="34" charset="0"/>
                <a:cs typeface="Times New Roman" panose="02020603050405020304" pitchFamily="18" charset="0"/>
              </a:rPr>
              <a:t>- </a:t>
            </a:r>
            <a:r>
              <a:rPr lang="it-IT" sz="1100" u="sng" dirty="0">
                <a:latin typeface="Calibri" panose="020F0502020204030204" pitchFamily="34" charset="0"/>
                <a:ea typeface="Calibri" panose="020F0502020204030204" pitchFamily="34" charset="0"/>
                <a:cs typeface="Times New Roman" panose="02020603050405020304" pitchFamily="18" charset="0"/>
              </a:rPr>
              <a:t>dalla Legge n. 240/2010 – art. 24 comma 3, lettera a</a:t>
            </a:r>
            <a:r>
              <a:rPr lang="it-IT" sz="1100" dirty="0">
                <a:latin typeface="Calibri" panose="020F0502020204030204" pitchFamily="34" charset="0"/>
                <a:ea typeface="Calibri" panose="020F0502020204030204" pitchFamily="34" charset="0"/>
                <a:cs typeface="Times New Roman" panose="02020603050405020304" pitchFamily="18" charset="0"/>
              </a:rPr>
              <a:t> (aggiornata al 2021) </a:t>
            </a:r>
            <a:r>
              <a:rPr lang="it-IT" sz="1100" b="1" dirty="0">
                <a:latin typeface="Calibri" panose="020F0502020204030204" pitchFamily="34" charset="0"/>
                <a:ea typeface="Calibri" panose="020F0502020204030204" pitchFamily="34" charset="0"/>
                <a:cs typeface="Times New Roman" panose="02020603050405020304" pitchFamily="18" charset="0"/>
              </a:rPr>
              <a:t>per l’attivazione del Contratto</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0" algn="just">
              <a:spcAft>
                <a:spcPts val="634"/>
              </a:spcAft>
            </a:pPr>
            <a:r>
              <a:rPr lang="it-IT" sz="1100" dirty="0">
                <a:latin typeface="Calibri" panose="020F0502020204030204" pitchFamily="34" charset="0"/>
                <a:ea typeface="Calibri" panose="020F0502020204030204" pitchFamily="34" charset="0"/>
                <a:cs typeface="Times New Roman" panose="02020603050405020304" pitchFamily="18" charset="0"/>
              </a:rPr>
              <a:t>- </a:t>
            </a:r>
            <a:r>
              <a:rPr lang="it-IT" sz="1100" u="sng" dirty="0">
                <a:latin typeface="Calibri" panose="020F0502020204030204" pitchFamily="34" charset="0"/>
                <a:cs typeface="Times New Roman" panose="02020603050405020304" pitchFamily="18" charset="0"/>
              </a:rPr>
              <a:t>dal Decreto Ministeriale 24 maggio 2011 n. </a:t>
            </a:r>
            <a:r>
              <a:rPr lang="it-IT" sz="1100" dirty="0">
                <a:latin typeface="Calibri" panose="020F0502020204030204" pitchFamily="34" charset="0"/>
                <a:cs typeface="Times New Roman" panose="02020603050405020304" pitchFamily="18" charset="0"/>
              </a:rPr>
              <a:t>242 </a:t>
            </a:r>
            <a:r>
              <a:rPr lang="it-IT" sz="1100" b="1" dirty="0">
                <a:latin typeface="Calibri" panose="020F0502020204030204" pitchFamily="34" charset="0"/>
                <a:ea typeface="Calibri" panose="020F0502020204030204" pitchFamily="34" charset="0"/>
                <a:cs typeface="Times New Roman" panose="02020603050405020304" pitchFamily="18" charset="0"/>
              </a:rPr>
              <a:t>per la Proroga </a:t>
            </a:r>
          </a:p>
          <a:p>
            <a:pPr marL="241653" indent="0"/>
            <a:endParaRPr lang="it-IT" sz="1100" dirty="0"/>
          </a:p>
        </p:txBody>
      </p:sp>
      <p:sp>
        <p:nvSpPr>
          <p:cNvPr id="4" name="Segnaposto numero diapositiva 3"/>
          <p:cNvSpPr>
            <a:spLocks noGrp="1"/>
          </p:cNvSpPr>
          <p:nvPr>
            <p:ph type="sldNum" idx="12"/>
          </p:nvPr>
        </p:nvSpPr>
        <p:spPr/>
        <p:txBody>
          <a:bodyPr/>
          <a:lstStyle/>
          <a:p>
            <a:pPr algn="r"/>
            <a:fld id="{00000000-1234-1234-1234-123412341234}" type="slidenum">
              <a:rPr lang="it-IT" sz="1300">
                <a:solidFill>
                  <a:schemeClr val="dk1"/>
                </a:solidFill>
                <a:latin typeface="Calibri"/>
                <a:ea typeface="Calibri"/>
                <a:cs typeface="Calibri"/>
                <a:sym typeface="Calibri"/>
              </a:rPr>
              <a:pPr algn="r"/>
              <a:t>32</a:t>
            </a:fld>
            <a:endParaRPr lang="it-IT"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3086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731520" y="4620577"/>
            <a:ext cx="5852160" cy="4140518"/>
          </a:xfrm>
        </p:spPr>
        <p:txBody>
          <a:bodyPr/>
          <a:lstStyle/>
          <a:p>
            <a:pPr marL="0" indent="0" algn="just" defTabSz="281929">
              <a:spcAft>
                <a:spcPts val="634"/>
              </a:spcAft>
            </a:pPr>
            <a:r>
              <a:rPr lang="it-IT" sz="1100" u="sng" dirty="0">
                <a:latin typeface="Calibri" panose="020F0502020204030204" pitchFamily="34" charset="0"/>
                <a:ea typeface="Calibri" panose="020F0502020204030204" pitchFamily="34" charset="0"/>
                <a:cs typeface="Times New Roman" panose="02020603050405020304" pitchFamily="18" charset="0"/>
              </a:rPr>
              <a:t>La Legge n. 240/2010 – art. 24 comma 3, lettera a</a:t>
            </a:r>
            <a:r>
              <a:rPr lang="it-IT" sz="1100" dirty="0">
                <a:latin typeface="Calibri" panose="020F0502020204030204" pitchFamily="34" charset="0"/>
                <a:ea typeface="Calibri" panose="020F0502020204030204" pitchFamily="34" charset="0"/>
                <a:cs typeface="Times New Roman" panose="02020603050405020304" pitchFamily="18" charset="0"/>
              </a:rPr>
              <a:t> (aggiornata al 2021) dice che </a:t>
            </a:r>
          </a:p>
          <a:p>
            <a:pPr marL="483306" lvl="1" indent="0" algn="just" defTabSz="281929">
              <a:spcAft>
                <a:spcPts val="634"/>
              </a:spcAft>
            </a:pPr>
            <a:r>
              <a:rPr lang="it-IT" sz="1100" dirty="0">
                <a:latin typeface="Calibri" panose="020F0502020204030204" pitchFamily="34" charset="0"/>
                <a:ea typeface="Calibri" panose="020F0502020204030204" pitchFamily="34" charset="0"/>
                <a:cs typeface="Times New Roman" panose="02020603050405020304" pitchFamily="18" charset="0"/>
              </a:rPr>
              <a:t>« i destinatari sono scelti mediante procedure pubbliche di selezione » 	e indica i criteri da rispettare (pubblicità, titolo, valutazione,…);</a:t>
            </a:r>
          </a:p>
          <a:p>
            <a:pPr marL="0" algn="just">
              <a:spcAft>
                <a:spcPts val="634"/>
              </a:spcAft>
            </a:pPr>
            <a:r>
              <a:rPr lang="it-IT" sz="1100" u="sng" dirty="0">
                <a:latin typeface="Calibri" panose="020F0502020204030204" pitchFamily="34" charset="0"/>
                <a:cs typeface="Times New Roman" panose="02020603050405020304" pitchFamily="18" charset="0"/>
              </a:rPr>
              <a:t>Il Decreto Ministeriale 24 maggio 2011 n. 242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483306" lvl="1" indent="-8391" algn="just">
              <a:spcAft>
                <a:spcPts val="634"/>
              </a:spcAft>
            </a:pPr>
            <a:r>
              <a:rPr lang="it-IT" sz="1100" dirty="0">
                <a:latin typeface="Calibri" panose="020F0502020204030204" pitchFamily="34" charset="0"/>
                <a:cs typeface="Times New Roman" panose="02020603050405020304" pitchFamily="18" charset="0"/>
              </a:rPr>
              <a:t>indica le modalità, i criteri e i parametri, per la valutazione dell'attività didattica e di ricerca svolta dal titolare del contratto triennale, ai fini della eventuale proroga.</a:t>
            </a:r>
          </a:p>
          <a:p>
            <a:pPr marL="0" indent="0" algn="just"/>
            <a:r>
              <a:rPr lang="it-IT" sz="1100" dirty="0"/>
              <a:t>Ai fini del controllo, queste indicazioni si traducono in atti da acquisire, da controllare e da archiviare nel S.I. del Programma.</a:t>
            </a:r>
          </a:p>
          <a:p>
            <a:pPr marL="0" indent="0"/>
            <a:endParaRPr lang="it-IT" sz="1100" dirty="0"/>
          </a:p>
          <a:p>
            <a:pPr marL="0" indent="0" algn="just"/>
            <a:endParaRPr lang="it-IT" sz="1100" dirty="0"/>
          </a:p>
          <a:p>
            <a:pPr marL="0" indent="0" algn="just"/>
            <a:r>
              <a:rPr lang="it-IT" sz="1100" b="1" u="sng" dirty="0"/>
              <a:t>Prima di vedere quali sono questi atti, PREMETTERE CHE</a:t>
            </a:r>
            <a:r>
              <a:rPr lang="it-IT" sz="1100" dirty="0"/>
              <a:t>: </a:t>
            </a:r>
          </a:p>
          <a:p>
            <a:pPr marL="0" indent="0" algn="just"/>
            <a:r>
              <a:rPr lang="it-IT" sz="1100" dirty="0"/>
              <a:t>in questa prima fase lo stato attuale dei documenti caricati a sistema, seppure non impeccabile, non impedisce alla Gestione (UCO) di procedere con le verifiche utili alla quantificazione del finanziamento e allo sblocco dell’anticipo ai vari beneficiari (cfr. DM 1062). </a:t>
            </a:r>
          </a:p>
          <a:p>
            <a:pPr marL="0" indent="0" algn="just"/>
            <a:r>
              <a:rPr lang="it-IT" sz="1100" dirty="0"/>
              <a:t>Di fatto la checklist 1.8, di competenza dell’UCO, non prevede i controlli più approfonditi che UNICO, invece, deve fare obbligatoriamente subito dopo, preliminarmente rispetto ai controlli sulle rendicontazioni e alle successive erogazioni.</a:t>
            </a:r>
          </a:p>
          <a:p>
            <a:endParaRPr lang="it-IT" sz="1100" dirty="0"/>
          </a:p>
        </p:txBody>
      </p:sp>
      <p:sp>
        <p:nvSpPr>
          <p:cNvPr id="4" name="Segnaposto numero diapositiva 3"/>
          <p:cNvSpPr>
            <a:spLocks noGrp="1"/>
          </p:cNvSpPr>
          <p:nvPr>
            <p:ph type="sldNum" idx="12"/>
          </p:nvPr>
        </p:nvSpPr>
        <p:spPr/>
        <p:txBody>
          <a:bodyPr/>
          <a:lstStyle/>
          <a:p>
            <a:pPr algn="r"/>
            <a:fld id="{00000000-1234-1234-1234-123412341234}" type="slidenum">
              <a:rPr lang="it-IT" sz="1300">
                <a:solidFill>
                  <a:schemeClr val="dk1"/>
                </a:solidFill>
                <a:latin typeface="Calibri"/>
                <a:ea typeface="Calibri"/>
                <a:cs typeface="Calibri"/>
                <a:sym typeface="Calibri"/>
              </a:rPr>
              <a:pPr algn="r"/>
              <a:t>33</a:t>
            </a:fld>
            <a:endParaRPr lang="it-IT"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6791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sz="1100" dirty="0"/>
          </a:p>
          <a:p>
            <a:pPr algn="just"/>
            <a:endParaRPr lang="it-IT" sz="1100" dirty="0"/>
          </a:p>
          <a:p>
            <a:pPr marL="0" indent="0" algn="just"/>
            <a:r>
              <a:rPr lang="it-IT" sz="1100" dirty="0"/>
              <a:t>Ai fini dei controlli sull’attivazione del contratto </a:t>
            </a:r>
            <a:r>
              <a:rPr lang="it-IT" sz="1100" dirty="0" err="1"/>
              <a:t>RTDa</a:t>
            </a:r>
            <a:r>
              <a:rPr lang="it-IT" sz="1100" dirty="0"/>
              <a:t> triennale, gli atti che rilevano sono quelli indicati nella slide.</a:t>
            </a:r>
          </a:p>
          <a:p>
            <a:pPr marL="0" indent="0" algn="just"/>
            <a:endParaRPr lang="it-IT" sz="1100" dirty="0"/>
          </a:p>
          <a:p>
            <a:pPr marL="0" indent="0" algn="just"/>
            <a:r>
              <a:rPr lang="it-IT" sz="1100" dirty="0"/>
              <a:t>Questi sono gli atti che è stato richiesto di caricare in piattaforma nel caso di Nuovo Bando.</a:t>
            </a:r>
          </a:p>
          <a:p>
            <a:pPr marL="0" indent="0" algn="just"/>
            <a:endParaRPr lang="it-IT" sz="1100" dirty="0"/>
          </a:p>
          <a:p>
            <a:pPr marL="0" indent="0" algn="just"/>
            <a:r>
              <a:rPr lang="it-IT" sz="1100" dirty="0"/>
              <a:t>Ebbene questi atti, riferiti alla selezione originaria del contratto, devono essere acquisiti anche per i casi di Proroga in quanto la Proroga stessa non potrebbe essere considerata regolare in assenza di regolarità della procedura della selezione originaria del contratto che, dunque, deve essere documentata (cfr. risalita degli atti).</a:t>
            </a:r>
          </a:p>
        </p:txBody>
      </p:sp>
      <p:sp>
        <p:nvSpPr>
          <p:cNvPr id="4" name="Segnaposto numero diapositiva 3"/>
          <p:cNvSpPr>
            <a:spLocks noGrp="1"/>
          </p:cNvSpPr>
          <p:nvPr>
            <p:ph type="sldNum" idx="12"/>
          </p:nvPr>
        </p:nvSpPr>
        <p:spPr/>
        <p:txBody>
          <a:bodyPr/>
          <a:lstStyle/>
          <a:p>
            <a:pPr algn="r"/>
            <a:fld id="{00000000-1234-1234-1234-123412341234}" type="slidenum">
              <a:rPr lang="it-IT" sz="1300">
                <a:solidFill>
                  <a:schemeClr val="dk1"/>
                </a:solidFill>
                <a:latin typeface="Calibri"/>
                <a:ea typeface="Calibri"/>
                <a:cs typeface="Calibri"/>
                <a:sym typeface="Calibri"/>
              </a:rPr>
              <a:pPr algn="r"/>
              <a:t>34</a:t>
            </a:fld>
            <a:endParaRPr lang="it-IT"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1781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731520" y="4620577"/>
            <a:ext cx="5852160" cy="4036505"/>
          </a:xfrm>
        </p:spPr>
        <p:txBody>
          <a:bodyPr/>
          <a:lstStyle/>
          <a:p>
            <a:pPr marL="0" indent="0" algn="just"/>
            <a:r>
              <a:rPr lang="it-IT" sz="1100" dirty="0"/>
              <a:t>Oltre agli atti relativi alla selezione originaria del contratto, per i casi di Proroga, secondo le indicazioni del DM 242, è necessario acquisire gli atti indicati nel primo capoverso…</a:t>
            </a:r>
          </a:p>
          <a:p>
            <a:pPr marL="0" indent="0" algn="just"/>
            <a:endParaRPr lang="it-IT" sz="1100" dirty="0"/>
          </a:p>
          <a:p>
            <a:pPr marL="0" indent="0" algn="just"/>
            <a:r>
              <a:rPr lang="it-IT" sz="1100" dirty="0"/>
              <a:t>Atteso che, con il DM 1062, per documentare le proroghe, sono già stati richiesti i documenti indicati nel secondo capoverso.</a:t>
            </a:r>
          </a:p>
          <a:p>
            <a:pPr marL="0" indent="0" algn="just"/>
            <a:endParaRPr lang="it-IT" sz="1100" dirty="0"/>
          </a:p>
          <a:p>
            <a:pPr marL="0" indent="0" algn="just"/>
            <a:r>
              <a:rPr lang="it-IT" sz="1100" dirty="0"/>
              <a:t>In un primo passaggio (settembre 2021), considerato che le proroghe non possono essere proposte prima di sei mesi dalla date di termine del contratto, si è ritenuto di richiedere unicamente l’inserimento :</a:t>
            </a:r>
          </a:p>
          <a:p>
            <a:pPr marL="664546" lvl="1" indent="-181240" algn="just">
              <a:buFont typeface="Arial" panose="020B0604020202020204" pitchFamily="34" charset="0"/>
              <a:buChar char="•"/>
            </a:pPr>
            <a:r>
              <a:rPr lang="it-IT" sz="1100" dirty="0"/>
              <a:t>Dell’atto ricognitivo;</a:t>
            </a:r>
          </a:p>
          <a:p>
            <a:pPr marL="664546" lvl="1" indent="-181240" algn="just">
              <a:buFont typeface="Arial" panose="020B0604020202020204" pitchFamily="34" charset="0"/>
              <a:buChar char="•"/>
            </a:pPr>
            <a:r>
              <a:rPr lang="it-IT" sz="1100" dirty="0"/>
              <a:t>Dei mesi di attività utili per la quantificazione del finanziamento.</a:t>
            </a:r>
          </a:p>
          <a:p>
            <a:pPr marL="0" indent="0" algn="just">
              <a:buFont typeface="+mj-lt"/>
              <a:buAutoNum type="arabicPeriod"/>
            </a:pPr>
            <a:endParaRPr lang="it-IT" sz="1100" dirty="0"/>
          </a:p>
          <a:p>
            <a:pPr marL="0" indent="0" algn="just"/>
            <a:r>
              <a:rPr lang="it-IT" sz="1100" dirty="0"/>
              <a:t>In questo secondo passaggio, sarà necessario completare il fascicolo digitale di progetto con tutti i restanti documenti, al fine di permettere i controlli.</a:t>
            </a:r>
          </a:p>
          <a:p>
            <a:pPr marL="0" indent="0" algn="just"/>
            <a:endParaRPr lang="it-IT" sz="1100" dirty="0"/>
          </a:p>
          <a:p>
            <a:pPr marL="0" indent="0" algn="just"/>
            <a:r>
              <a:rPr lang="it-IT" sz="1100" dirty="0"/>
              <a:t>Nell’occasione sarà necessaria una risistemazione dei documenti già caricati che dovranno essere riposizionati nella piattaforma in relazione alle maschere che </a:t>
            </a:r>
            <a:r>
              <a:rPr lang="it-IT" sz="1100" dirty="0" err="1"/>
              <a:t>Cineca</a:t>
            </a:r>
            <a:r>
              <a:rPr lang="it-IT" sz="1100" dirty="0"/>
              <a:t> sta predisponendo e delle quali, completata l’implementazione, verrà data comunicazione per l’avvio del caricamento.</a:t>
            </a:r>
          </a:p>
          <a:p>
            <a:pPr marL="0" indent="0" algn="just"/>
            <a:endParaRPr lang="it-IT" sz="1100" dirty="0"/>
          </a:p>
          <a:p>
            <a:pPr marL="0" indent="0"/>
            <a:endParaRPr lang="it-IT" sz="1100" dirty="0"/>
          </a:p>
          <a:p>
            <a:pPr marL="0" indent="0"/>
            <a:r>
              <a:rPr lang="it-IT" sz="1100" b="1" dirty="0"/>
              <a:t>IMPORTANTE</a:t>
            </a:r>
            <a:r>
              <a:rPr lang="it-IT" sz="1100" dirty="0"/>
              <a:t>: </a:t>
            </a:r>
            <a:r>
              <a:rPr lang="it-IT" sz="1100" u="sng" dirty="0"/>
              <a:t>Raccomandare di caricare documenti formalmente validi (protocollo, firma, data)</a:t>
            </a:r>
          </a:p>
        </p:txBody>
      </p:sp>
      <p:sp>
        <p:nvSpPr>
          <p:cNvPr id="4" name="Segnaposto numero diapositiva 3"/>
          <p:cNvSpPr>
            <a:spLocks noGrp="1"/>
          </p:cNvSpPr>
          <p:nvPr>
            <p:ph type="sldNum" idx="12"/>
          </p:nvPr>
        </p:nvSpPr>
        <p:spPr/>
        <p:txBody>
          <a:bodyPr/>
          <a:lstStyle/>
          <a:p>
            <a:pPr algn="r"/>
            <a:fld id="{00000000-1234-1234-1234-123412341234}" type="slidenum">
              <a:rPr lang="it-IT" sz="1300">
                <a:solidFill>
                  <a:schemeClr val="dk1"/>
                </a:solidFill>
                <a:latin typeface="Calibri"/>
                <a:ea typeface="Calibri"/>
                <a:cs typeface="Calibri"/>
                <a:sym typeface="Calibri"/>
              </a:rPr>
              <a:pPr algn="r"/>
              <a:t>35</a:t>
            </a:fld>
            <a:endParaRPr lang="it-IT"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8184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questi sono i documenti da caricare riferiti alla Proroga….</a:t>
            </a:r>
          </a:p>
        </p:txBody>
      </p:sp>
      <p:sp>
        <p:nvSpPr>
          <p:cNvPr id="4" name="Segnaposto numero diapositiva 3"/>
          <p:cNvSpPr>
            <a:spLocks noGrp="1"/>
          </p:cNvSpPr>
          <p:nvPr>
            <p:ph type="sldNum" idx="12"/>
          </p:nvPr>
        </p:nvSpPr>
        <p:spPr/>
        <p:txBody>
          <a:bodyPr/>
          <a:lstStyle/>
          <a:p>
            <a:pPr algn="r"/>
            <a:fld id="{00000000-1234-1234-1234-123412341234}" type="slidenum">
              <a:rPr lang="it-IT" sz="1300">
                <a:solidFill>
                  <a:schemeClr val="dk1"/>
                </a:solidFill>
                <a:latin typeface="Calibri"/>
                <a:ea typeface="Calibri"/>
                <a:cs typeface="Calibri"/>
                <a:sym typeface="Calibri"/>
              </a:rPr>
              <a:pPr algn="r"/>
              <a:t>36</a:t>
            </a:fld>
            <a:endParaRPr lang="it-IT"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2274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questi sono i documenti da caricare riferiti alla selezione originaria del contratto…</a:t>
            </a:r>
          </a:p>
        </p:txBody>
      </p:sp>
      <p:sp>
        <p:nvSpPr>
          <p:cNvPr id="4" name="Segnaposto numero diapositiva 3"/>
          <p:cNvSpPr>
            <a:spLocks noGrp="1"/>
          </p:cNvSpPr>
          <p:nvPr>
            <p:ph type="sldNum" idx="12"/>
          </p:nvPr>
        </p:nvSpPr>
        <p:spPr/>
        <p:txBody>
          <a:bodyPr/>
          <a:lstStyle/>
          <a:p>
            <a:pPr algn="r"/>
            <a:fld id="{00000000-1234-1234-1234-123412341234}" type="slidenum">
              <a:rPr lang="it-IT" sz="1300">
                <a:solidFill>
                  <a:schemeClr val="dk1"/>
                </a:solidFill>
                <a:latin typeface="Calibri"/>
                <a:ea typeface="Calibri"/>
                <a:cs typeface="Calibri"/>
                <a:sym typeface="Calibri"/>
              </a:rPr>
              <a:pPr algn="r"/>
              <a:t>37</a:t>
            </a:fld>
            <a:endParaRPr lang="it-IT"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9834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questi sono i documenti da caricare riferiti alla selezione originaria del contratto…</a:t>
            </a:r>
          </a:p>
        </p:txBody>
      </p:sp>
      <p:sp>
        <p:nvSpPr>
          <p:cNvPr id="4" name="Segnaposto numero diapositiva 3"/>
          <p:cNvSpPr>
            <a:spLocks noGrp="1"/>
          </p:cNvSpPr>
          <p:nvPr>
            <p:ph type="sldNum" idx="12"/>
          </p:nvPr>
        </p:nvSpPr>
        <p:spPr/>
        <p:txBody>
          <a:bodyPr/>
          <a:lstStyle/>
          <a:p>
            <a:pPr algn="r"/>
            <a:fld id="{00000000-1234-1234-1234-123412341234}" type="slidenum">
              <a:rPr lang="it-IT" sz="1300">
                <a:solidFill>
                  <a:schemeClr val="dk1"/>
                </a:solidFill>
                <a:latin typeface="Calibri"/>
                <a:ea typeface="Calibri"/>
                <a:cs typeface="Calibri"/>
                <a:sym typeface="Calibri"/>
              </a:rPr>
              <a:pPr algn="r"/>
              <a:t>38</a:t>
            </a:fld>
            <a:endParaRPr lang="it-IT"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0708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questi sono i documenti da caricare riferiti alla selezione originaria del contratto…</a:t>
            </a:r>
          </a:p>
          <a:p>
            <a:endParaRPr lang="it-IT" dirty="0"/>
          </a:p>
          <a:p>
            <a:endParaRPr lang="it-IT" dirty="0"/>
          </a:p>
          <a:p>
            <a:r>
              <a:rPr lang="it-IT" dirty="0"/>
              <a:t>FINE PRESENTAZIONE Vincenzo </a:t>
            </a:r>
            <a:r>
              <a:rPr lang="it-IT" dirty="0" err="1"/>
              <a:t>rizzitiello</a:t>
            </a:r>
            <a:endParaRPr lang="it-IT" dirty="0"/>
          </a:p>
        </p:txBody>
      </p:sp>
      <p:sp>
        <p:nvSpPr>
          <p:cNvPr id="4" name="Segnaposto numero diapositiva 3"/>
          <p:cNvSpPr>
            <a:spLocks noGrp="1"/>
          </p:cNvSpPr>
          <p:nvPr>
            <p:ph type="sldNum" idx="12"/>
          </p:nvPr>
        </p:nvSpPr>
        <p:spPr/>
        <p:txBody>
          <a:bodyPr/>
          <a:lstStyle/>
          <a:p>
            <a:pPr algn="r"/>
            <a:fld id="{00000000-1234-1234-1234-123412341234}" type="slidenum">
              <a:rPr lang="it-IT" sz="1300">
                <a:solidFill>
                  <a:schemeClr val="dk1"/>
                </a:solidFill>
                <a:latin typeface="Calibri"/>
                <a:ea typeface="Calibri"/>
                <a:cs typeface="Calibri"/>
                <a:sym typeface="Calibri"/>
              </a:rPr>
              <a:pPr algn="r"/>
              <a:t>39</a:t>
            </a:fld>
            <a:endParaRPr lang="it-IT"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924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662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5306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41</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9007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42</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6378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43</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5550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44</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291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45</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5305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46</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3069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47</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5963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48</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0129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49</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062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7631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50</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37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7935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6385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677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6550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it-IT" dirty="0"/>
          </a:p>
        </p:txBody>
      </p:sp>
      <p:sp>
        <p:nvSpPr>
          <p:cNvPr id="521" name="Google Shape;5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54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45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854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71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444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Intervento di Sara Rossi</a:t>
            </a:r>
          </a:p>
        </p:txBody>
      </p:sp>
      <p:sp>
        <p:nvSpPr>
          <p:cNvPr id="788" name="Google Shape;7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55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5"/>
        <p:cNvGrpSpPr/>
        <p:nvPr/>
      </p:nvGrpSpPr>
      <p:grpSpPr>
        <a:xfrm>
          <a:off x="0" y="0"/>
          <a:ext cx="0" cy="0"/>
          <a:chOff x="0" y="0"/>
          <a:chExt cx="0" cy="0"/>
        </a:xfrm>
      </p:grpSpPr>
      <p:sp>
        <p:nvSpPr>
          <p:cNvPr id="16" name="Google Shape;1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86"/>
        <p:cNvGrpSpPr/>
        <p:nvPr/>
      </p:nvGrpSpPr>
      <p:grpSpPr>
        <a:xfrm>
          <a:off x="0" y="0"/>
          <a:ext cx="0" cy="0"/>
          <a:chOff x="0" y="0"/>
          <a:chExt cx="0" cy="0"/>
        </a:xfrm>
      </p:grpSpPr>
      <p:sp>
        <p:nvSpPr>
          <p:cNvPr id="87" name="Google Shape;87;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92"/>
        <p:cNvGrpSpPr/>
        <p:nvPr/>
      </p:nvGrpSpPr>
      <p:grpSpPr>
        <a:xfrm>
          <a:off x="0" y="0"/>
          <a:ext cx="0" cy="0"/>
          <a:chOff x="0" y="0"/>
          <a:chExt cx="0" cy="0"/>
        </a:xfrm>
      </p:grpSpPr>
      <p:sp>
        <p:nvSpPr>
          <p:cNvPr id="93" name="Google Shape;93;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33"/>
        <p:cNvGrpSpPr/>
        <p:nvPr/>
      </p:nvGrpSpPr>
      <p:grpSpPr>
        <a:xfrm>
          <a:off x="0" y="0"/>
          <a:ext cx="0" cy="0"/>
          <a:chOff x="0" y="0"/>
          <a:chExt cx="0" cy="0"/>
        </a:xfrm>
      </p:grpSpPr>
      <p:sp>
        <p:nvSpPr>
          <p:cNvPr id="34" name="Google Shape;34;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6" name="Google Shape;3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39"/>
        <p:cNvGrpSpPr/>
        <p:nvPr/>
      </p:nvGrpSpPr>
      <p:grpSpPr>
        <a:xfrm>
          <a:off x="0" y="0"/>
          <a:ext cx="0" cy="0"/>
          <a:chOff x="0" y="0"/>
          <a:chExt cx="0" cy="0"/>
        </a:xfrm>
      </p:grpSpPr>
      <p:sp>
        <p:nvSpPr>
          <p:cNvPr id="40" name="Google Shape;4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45"/>
        <p:cNvGrpSpPr/>
        <p:nvPr/>
      </p:nvGrpSpPr>
      <p:grpSpPr>
        <a:xfrm>
          <a:off x="0" y="0"/>
          <a:ext cx="0" cy="0"/>
          <a:chOff x="0" y="0"/>
          <a:chExt cx="0" cy="0"/>
        </a:xfrm>
      </p:grpSpPr>
      <p:sp>
        <p:nvSpPr>
          <p:cNvPr id="46" name="Google Shape;46;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7"/>
        <p:cNvGrpSpPr/>
        <p:nvPr/>
      </p:nvGrpSpPr>
      <p:grpSpPr>
        <a:xfrm>
          <a:off x="0" y="0"/>
          <a:ext cx="0" cy="0"/>
          <a:chOff x="0" y="0"/>
          <a:chExt cx="0" cy="0"/>
        </a:xfrm>
      </p:grpSpPr>
      <p:sp>
        <p:nvSpPr>
          <p:cNvPr id="68" name="Google Shape;6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6" name="Google Shape;7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79"/>
        <p:cNvGrpSpPr/>
        <p:nvPr/>
      </p:nvGrpSpPr>
      <p:grpSpPr>
        <a:xfrm>
          <a:off x="0" y="0"/>
          <a:ext cx="0" cy="0"/>
          <a:chOff x="0" y="0"/>
          <a:chExt cx="0" cy="0"/>
        </a:xfrm>
      </p:grpSpPr>
      <p:sp>
        <p:nvSpPr>
          <p:cNvPr id="80" name="Google Shape;80;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48"/>
          <p:cNvSpPr>
            <a:spLocks noGrp="1"/>
          </p:cNvSpPr>
          <p:nvPr>
            <p:ph type="pic" idx="2"/>
          </p:nvPr>
        </p:nvSpPr>
        <p:spPr>
          <a:xfrm>
            <a:off x="5183188" y="987425"/>
            <a:ext cx="6172200" cy="4873625"/>
          </a:xfrm>
          <a:prstGeom prst="rect">
            <a:avLst/>
          </a:prstGeom>
          <a:noFill/>
          <a:ln>
            <a:noFill/>
          </a:ln>
        </p:spPr>
      </p:sp>
      <p:sp>
        <p:nvSpPr>
          <p:cNvPr id="82" name="Google Shape;82;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3" name="Google Shape;83;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0"/>
          <p:cNvPicPr preferRelativeResize="0"/>
          <p:nvPr/>
        </p:nvPicPr>
        <p:blipFill rotWithShape="1">
          <a:blip r:embed="rId13">
            <a:alphaModFix/>
          </a:blip>
          <a:srcRect/>
          <a:stretch/>
        </p:blipFill>
        <p:spPr>
          <a:xfrm>
            <a:off x="11284426" y="6625358"/>
            <a:ext cx="648204" cy="193716"/>
          </a:xfrm>
          <a:prstGeom prst="rect">
            <a:avLst/>
          </a:prstGeom>
          <a:noFill/>
          <a:ln>
            <a:noFill/>
          </a:ln>
        </p:spPr>
      </p:pic>
      <p:pic>
        <p:nvPicPr>
          <p:cNvPr id="11" name="Google Shape;11;p30"/>
          <p:cNvPicPr preferRelativeResize="0"/>
          <p:nvPr/>
        </p:nvPicPr>
        <p:blipFill rotWithShape="1">
          <a:blip r:embed="rId14">
            <a:alphaModFix/>
          </a:blip>
          <a:srcRect/>
          <a:stretch/>
        </p:blipFill>
        <p:spPr>
          <a:xfrm>
            <a:off x="832044" y="268941"/>
            <a:ext cx="1730681" cy="865341"/>
          </a:xfrm>
          <a:prstGeom prst="rect">
            <a:avLst/>
          </a:prstGeom>
          <a:noFill/>
          <a:ln>
            <a:noFill/>
          </a:ln>
        </p:spPr>
      </p:pic>
      <p:sp>
        <p:nvSpPr>
          <p:cNvPr id="12" name="Google Shape;12;p30"/>
          <p:cNvSpPr txBox="1"/>
          <p:nvPr/>
        </p:nvSpPr>
        <p:spPr>
          <a:xfrm>
            <a:off x="61878" y="6586432"/>
            <a:ext cx="2437329" cy="250743"/>
          </a:xfrm>
          <a:prstGeom prst="rect">
            <a:avLst/>
          </a:prstGeom>
          <a:noFill/>
          <a:ln>
            <a:noFill/>
          </a:ln>
        </p:spPr>
        <p:txBody>
          <a:bodyPr spcFirstLastPara="1" wrap="square" lIns="80675" tIns="40325" rIns="80675" bIns="40325" anchor="t" anchorCtr="0">
            <a:spAutoFit/>
          </a:bodyPr>
          <a:lstStyle/>
          <a:p>
            <a:pPr marL="0" marR="0" lvl="0" indent="0" algn="r" rtl="0">
              <a:spcBef>
                <a:spcPts val="0"/>
              </a:spcBef>
              <a:spcAft>
                <a:spcPts val="0"/>
              </a:spcAft>
              <a:buNone/>
            </a:pPr>
            <a:r>
              <a:rPr lang="it-IT" sz="1100" b="0" i="1" u="none" strike="noStrike" cap="none">
                <a:solidFill>
                  <a:schemeClr val="dk1"/>
                </a:solidFill>
                <a:latin typeface="Calibri"/>
                <a:ea typeface="Calibri"/>
                <a:cs typeface="Calibri"/>
                <a:sym typeface="Calibri"/>
              </a:rPr>
              <a:t>Ministero dell’Università e della Ricerca  </a:t>
            </a:r>
            <a:endParaRPr/>
          </a:p>
        </p:txBody>
      </p:sp>
      <p:pic>
        <p:nvPicPr>
          <p:cNvPr id="13" name="Google Shape;13;p30"/>
          <p:cNvPicPr preferRelativeResize="0"/>
          <p:nvPr/>
        </p:nvPicPr>
        <p:blipFill rotWithShape="1">
          <a:blip r:embed="rId15">
            <a:alphaModFix/>
          </a:blip>
          <a:srcRect l="-1" t="-1" r="58361" b="995"/>
          <a:stretch/>
        </p:blipFill>
        <p:spPr>
          <a:xfrm>
            <a:off x="8719458" y="250730"/>
            <a:ext cx="2036037" cy="609033"/>
          </a:xfrm>
          <a:prstGeom prst="rect">
            <a:avLst/>
          </a:prstGeom>
          <a:noFill/>
          <a:ln>
            <a:noFill/>
          </a:ln>
        </p:spPr>
      </p:pic>
      <p:pic>
        <p:nvPicPr>
          <p:cNvPr id="14" name="Google Shape;14;p30"/>
          <p:cNvPicPr preferRelativeResize="0"/>
          <p:nvPr/>
        </p:nvPicPr>
        <p:blipFill rotWithShape="1">
          <a:blip r:embed="rId15">
            <a:alphaModFix/>
          </a:blip>
          <a:srcRect l="47436" t="1" r="30712" b="-3262"/>
          <a:stretch/>
        </p:blipFill>
        <p:spPr>
          <a:xfrm>
            <a:off x="10825841" y="250730"/>
            <a:ext cx="1110055" cy="6599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dgricerca@pec.mur.gov.it"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gricerca@pec.mur.gov"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mailto:dgricerca@pec.mur.gov.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dgricerca@pec.mur.gov.it"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dgricerca@pec.mur.gov.it"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dgricerca@pec.mur.gov"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mailto:dgricerca@pec.mur.gov.i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dgricerca@pec.mur.gov"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mailto:dgricerca@pec.mur.gov.i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dgricerca@pec.mur.gov.it" TargetMode="External"/><Relationship Id="rId4" Type="http://schemas.openxmlformats.org/officeDocument/2006/relationships/hyperlink" Target="mailto:dgricerca@pec.mur.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dgricerca@pec.mur.gov.it"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ponricerca.gov.it/siri" TargetMode="Externa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hyperlink" Target="mailto:dm1062@mur.gov.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1"/>
          <p:cNvSpPr txBox="1"/>
          <p:nvPr/>
        </p:nvSpPr>
        <p:spPr>
          <a:xfrm>
            <a:off x="3979201" y="2530548"/>
            <a:ext cx="955258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rgbClr val="002060"/>
                </a:solidFill>
                <a:latin typeface="Calibri"/>
                <a:ea typeface="Calibri"/>
                <a:cs typeface="Calibri"/>
                <a:sym typeface="Calibri"/>
              </a:rPr>
              <a:t>IL SOSTEGNO DEL FSE-REACT EU </a:t>
            </a:r>
            <a:endParaRPr dirty="0"/>
          </a:p>
          <a:p>
            <a:pPr marL="0" marR="0" lvl="0" indent="0" algn="ctr" rtl="0">
              <a:spcBef>
                <a:spcPts val="0"/>
              </a:spcBef>
              <a:spcAft>
                <a:spcPts val="0"/>
              </a:spcAft>
              <a:buNone/>
            </a:pPr>
            <a:r>
              <a:rPr lang="it-IT" sz="2400" b="1" dirty="0">
                <a:solidFill>
                  <a:srgbClr val="002060"/>
                </a:solidFill>
                <a:latin typeface="Calibri"/>
                <a:ea typeface="Calibri"/>
                <a:cs typeface="Calibri"/>
                <a:sym typeface="Calibri"/>
              </a:rPr>
              <a:t>PER IL PON RICERCA E INNOVAZIONE 2014-2020</a:t>
            </a:r>
            <a:endParaRPr dirty="0"/>
          </a:p>
        </p:txBody>
      </p:sp>
      <p:sp>
        <p:nvSpPr>
          <p:cNvPr id="525" name="Google Shape;525;p1"/>
          <p:cNvSpPr txBox="1"/>
          <p:nvPr/>
        </p:nvSpPr>
        <p:spPr>
          <a:xfrm>
            <a:off x="6799834" y="3693449"/>
            <a:ext cx="404137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chemeClr val="accent1">
                    <a:lumMod val="50000"/>
                  </a:schemeClr>
                </a:solidFill>
                <a:latin typeface="Calibri"/>
                <a:ea typeface="Calibri"/>
                <a:cs typeface="Calibri"/>
                <a:sym typeface="Calibri"/>
              </a:rPr>
              <a:t>28 APRILE 2022</a:t>
            </a:r>
          </a:p>
          <a:p>
            <a:pPr marL="0" marR="0" lvl="0" indent="0" algn="ctr" rtl="0">
              <a:spcBef>
                <a:spcPts val="0"/>
              </a:spcBef>
              <a:spcAft>
                <a:spcPts val="0"/>
              </a:spcAft>
              <a:buNone/>
            </a:pPr>
            <a:r>
              <a:rPr lang="it-IT" sz="2000" b="1" dirty="0">
                <a:solidFill>
                  <a:schemeClr val="accent1">
                    <a:lumMod val="50000"/>
                  </a:schemeClr>
                </a:solidFill>
                <a:latin typeface="Calibri"/>
                <a:cs typeface="Calibri"/>
                <a:sym typeface="Calibri"/>
              </a:rPr>
              <a:t>h. 11.00</a:t>
            </a:r>
            <a:endParaRPr b="1" dirty="0">
              <a:solidFill>
                <a:schemeClr val="accent1">
                  <a:lumMod val="50000"/>
                </a:schemeClr>
              </a:solidFill>
            </a:endParaRPr>
          </a:p>
        </p:txBody>
      </p:sp>
      <p:pic>
        <p:nvPicPr>
          <p:cNvPr id="526" name="Google Shape;526;p1"/>
          <p:cNvPicPr preferRelativeResize="0"/>
          <p:nvPr/>
        </p:nvPicPr>
        <p:blipFill rotWithShape="1">
          <a:blip r:embed="rId3">
            <a:alphaModFix/>
          </a:blip>
          <a:srcRect l="40950" t="13848" r="20915" b="15255"/>
          <a:stretch/>
        </p:blipFill>
        <p:spPr>
          <a:xfrm>
            <a:off x="637357" y="1116375"/>
            <a:ext cx="4994741" cy="5361288"/>
          </a:xfrm>
          <a:prstGeom prst="rect">
            <a:avLst/>
          </a:prstGeom>
          <a:noFill/>
          <a:ln>
            <a:noFill/>
          </a:ln>
        </p:spPr>
      </p:pic>
      <p:sp>
        <p:nvSpPr>
          <p:cNvPr id="2" name="Rettangolo con due angoli in diagonale arrotondati 1">
            <a:extLst>
              <a:ext uri="{FF2B5EF4-FFF2-40B4-BE49-F238E27FC236}">
                <a16:creationId xmlns:a16="http://schemas.microsoft.com/office/drawing/2014/main" id="{32C5181E-2D77-48AB-A426-C9FC6E8B8A28}"/>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Google Shape;525;p1">
            <a:extLst>
              <a:ext uri="{FF2B5EF4-FFF2-40B4-BE49-F238E27FC236}">
                <a16:creationId xmlns:a16="http://schemas.microsoft.com/office/drawing/2014/main" id="{E1A9D2AF-CB87-F7B4-1802-51BA791FA1FB}"/>
              </a:ext>
            </a:extLst>
          </p:cNvPr>
          <p:cNvSpPr txBox="1"/>
          <p:nvPr/>
        </p:nvSpPr>
        <p:spPr>
          <a:xfrm>
            <a:off x="6799834" y="4612593"/>
            <a:ext cx="4041372"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chemeClr val="accent1">
                    <a:lumMod val="50000"/>
                  </a:schemeClr>
                </a:solidFill>
                <a:latin typeface="Calibri"/>
                <a:ea typeface="Calibri"/>
                <a:cs typeface="Calibri"/>
                <a:sym typeface="Calibri"/>
              </a:rPr>
              <a:t>Dott.ssa Sara Rossi </a:t>
            </a:r>
          </a:p>
          <a:p>
            <a:pPr marL="0" marR="0" lvl="0" indent="0" algn="ctr" rtl="0">
              <a:spcBef>
                <a:spcPts val="0"/>
              </a:spcBef>
              <a:spcAft>
                <a:spcPts val="0"/>
              </a:spcAft>
              <a:buNone/>
            </a:pPr>
            <a:endParaRPr lang="it-IT" sz="2000" b="1" dirty="0">
              <a:solidFill>
                <a:schemeClr val="accent1">
                  <a:lumMod val="50000"/>
                </a:schemeClr>
              </a:solidFill>
              <a:latin typeface="Calibri"/>
              <a:cs typeface="Calibri"/>
              <a:sym typeface="Calibri"/>
            </a:endParaRPr>
          </a:p>
          <a:p>
            <a:pPr marL="0" marR="0" lvl="0" indent="0" algn="ctr" rtl="0">
              <a:spcBef>
                <a:spcPts val="0"/>
              </a:spcBef>
              <a:spcAft>
                <a:spcPts val="0"/>
              </a:spcAft>
              <a:buNone/>
            </a:pPr>
            <a:r>
              <a:rPr lang="it-IT" sz="2000" b="1" dirty="0">
                <a:solidFill>
                  <a:schemeClr val="accent1">
                    <a:lumMod val="50000"/>
                  </a:schemeClr>
                </a:solidFill>
                <a:latin typeface="Calibri"/>
                <a:cs typeface="Calibri"/>
                <a:sym typeface="Calibri"/>
              </a:rPr>
              <a:t>Autorità di Gestione del  PON Ricerca e Innovazione 2014 - 2020 </a:t>
            </a:r>
            <a:endParaRPr b="1" dirty="0">
              <a:solidFill>
                <a:schemeClr val="accent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724221" y="398265"/>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MODIFICHE AL DM 1062… </a:t>
            </a:r>
          </a:p>
        </p:txBody>
      </p:sp>
      <p:pic>
        <p:nvPicPr>
          <p:cNvPr id="3" name="Immagine 2">
            <a:extLst>
              <a:ext uri="{FF2B5EF4-FFF2-40B4-BE49-F238E27FC236}">
                <a16:creationId xmlns:a16="http://schemas.microsoft.com/office/drawing/2014/main" id="{C65C4D29-D38E-4690-1F76-94EA508806CB}"/>
              </a:ext>
            </a:extLst>
          </p:cNvPr>
          <p:cNvPicPr>
            <a:picLocks noChangeAspect="1"/>
          </p:cNvPicPr>
          <p:nvPr/>
        </p:nvPicPr>
        <p:blipFill>
          <a:blip r:embed="rId3"/>
          <a:stretch>
            <a:fillRect/>
          </a:stretch>
        </p:blipFill>
        <p:spPr>
          <a:xfrm>
            <a:off x="386181" y="1558637"/>
            <a:ext cx="3083849" cy="3747795"/>
          </a:xfrm>
          <a:prstGeom prst="rect">
            <a:avLst/>
          </a:prstGeom>
        </p:spPr>
      </p:pic>
      <p:pic>
        <p:nvPicPr>
          <p:cNvPr id="4" name="Immagine 3">
            <a:extLst>
              <a:ext uri="{FF2B5EF4-FFF2-40B4-BE49-F238E27FC236}">
                <a16:creationId xmlns:a16="http://schemas.microsoft.com/office/drawing/2014/main" id="{192D7644-2FAB-BBF8-C2F2-1462C4D2F0C1}"/>
              </a:ext>
            </a:extLst>
          </p:cNvPr>
          <p:cNvPicPr>
            <a:picLocks noChangeAspect="1"/>
          </p:cNvPicPr>
          <p:nvPr/>
        </p:nvPicPr>
        <p:blipFill>
          <a:blip r:embed="rId4"/>
          <a:stretch>
            <a:fillRect/>
          </a:stretch>
        </p:blipFill>
        <p:spPr>
          <a:xfrm>
            <a:off x="3229512" y="1012319"/>
            <a:ext cx="1104900" cy="4724400"/>
          </a:xfrm>
          <a:prstGeom prst="rect">
            <a:avLst/>
          </a:prstGeom>
        </p:spPr>
      </p:pic>
      <p:graphicFrame>
        <p:nvGraphicFramePr>
          <p:cNvPr id="2" name="Tabella 1">
            <a:extLst>
              <a:ext uri="{FF2B5EF4-FFF2-40B4-BE49-F238E27FC236}">
                <a16:creationId xmlns:a16="http://schemas.microsoft.com/office/drawing/2014/main" id="{5895F1BD-AF51-14D9-4CCA-C59095485F1C}"/>
              </a:ext>
            </a:extLst>
          </p:cNvPr>
          <p:cNvGraphicFramePr>
            <a:graphicFrameLocks noGrp="1"/>
          </p:cNvGraphicFramePr>
          <p:nvPr>
            <p:extLst>
              <p:ext uri="{D42A27DB-BD31-4B8C-83A1-F6EECF244321}">
                <p14:modId xmlns:p14="http://schemas.microsoft.com/office/powerpoint/2010/main" val="3746079241"/>
              </p:ext>
            </p:extLst>
          </p:nvPr>
        </p:nvGraphicFramePr>
        <p:xfrm>
          <a:off x="4454769" y="1012319"/>
          <a:ext cx="7364370" cy="5353312"/>
        </p:xfrm>
        <a:graphic>
          <a:graphicData uri="http://schemas.openxmlformats.org/drawingml/2006/table">
            <a:tbl>
              <a:tblPr firstRow="1" firstCol="1" bandRow="1">
                <a:tableStyleId>{5C22544A-7EE6-4342-B048-85BDC9FD1C3A}</a:tableStyleId>
              </a:tblPr>
              <a:tblGrid>
                <a:gridCol w="3682185">
                  <a:extLst>
                    <a:ext uri="{9D8B030D-6E8A-4147-A177-3AD203B41FA5}">
                      <a16:colId xmlns:a16="http://schemas.microsoft.com/office/drawing/2014/main" val="2763709967"/>
                    </a:ext>
                  </a:extLst>
                </a:gridCol>
                <a:gridCol w="3682185">
                  <a:extLst>
                    <a:ext uri="{9D8B030D-6E8A-4147-A177-3AD203B41FA5}">
                      <a16:colId xmlns:a16="http://schemas.microsoft.com/office/drawing/2014/main" val="258752361"/>
                    </a:ext>
                  </a:extLst>
                </a:gridCol>
              </a:tblGrid>
              <a:tr h="184597">
                <a:tc gridSpan="2">
                  <a:txBody>
                    <a:bodyPr/>
                    <a:lstStyle/>
                    <a:p>
                      <a:pPr algn="ctr"/>
                      <a:r>
                        <a:rPr lang="it-IT" sz="1200" dirty="0">
                          <a:effectLst/>
                        </a:rPr>
                        <a:t>MODIFICA AL DM 1062/2021</a:t>
                      </a:r>
                      <a:endParaRPr lang="it-IT" sz="1200" dirty="0">
                        <a:effectLst/>
                        <a:latin typeface="Times New Roman" panose="02020603050405020304" pitchFamily="18" charset="0"/>
                        <a:ea typeface="Times New Roman" panose="02020603050405020304" pitchFamily="18" charset="0"/>
                      </a:endParaRPr>
                    </a:p>
                  </a:txBody>
                  <a:tcPr marL="32123" marR="32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hMerge="1">
                  <a:txBody>
                    <a:bodyPr/>
                    <a:lstStyle/>
                    <a:p>
                      <a:endParaRPr lang="it-IT"/>
                    </a:p>
                  </a:txBody>
                  <a:tcPr/>
                </a:tc>
                <a:extLst>
                  <a:ext uri="{0D108BD9-81ED-4DB2-BD59-A6C34878D82A}">
                    <a16:rowId xmlns:a16="http://schemas.microsoft.com/office/drawing/2014/main" val="2743585295"/>
                  </a:ext>
                </a:extLst>
              </a:tr>
              <a:tr h="184597">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DM 1062/2021</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DM 359/2022</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3535827673"/>
                  </a:ext>
                </a:extLst>
              </a:tr>
              <a:tr h="369194">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4 COMMI 2 e 3</a:t>
                      </a:r>
                    </a:p>
                    <a:p>
                      <a:pPr algn="ctr"/>
                      <a:r>
                        <a:rPr lang="it-IT" sz="1200" b="1" dirty="0">
                          <a:solidFill>
                            <a:schemeClr val="bg1"/>
                          </a:solidFill>
                          <a:effectLst/>
                          <a:latin typeface="Calibri" panose="020F0502020204030204" pitchFamily="34" charset="0"/>
                          <a:cs typeface="Calibri" panose="020F0502020204030204" pitchFamily="34" charset="0"/>
                        </a:rPr>
                        <a:t>(versione originaria)</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4 COMMI 2 e 3</a:t>
                      </a:r>
                    </a:p>
                    <a:p>
                      <a:pPr algn="ctr"/>
                      <a:r>
                        <a:rPr lang="it-IT" sz="1200" b="1" dirty="0">
                          <a:solidFill>
                            <a:schemeClr val="bg1"/>
                          </a:solidFill>
                          <a:effectLst/>
                          <a:latin typeface="Calibri" panose="020F0502020204030204" pitchFamily="34" charset="0"/>
                          <a:cs typeface="Calibri" panose="020F0502020204030204" pitchFamily="34" charset="0"/>
                        </a:rPr>
                        <a:t>(nuova versione)</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268854701"/>
                  </a:ext>
                </a:extLst>
              </a:tr>
              <a:tr h="4614924">
                <a:tc>
                  <a:txBody>
                    <a:bodyPr/>
                    <a:lstStyle/>
                    <a:p>
                      <a:pPr algn="just"/>
                      <a:r>
                        <a:rPr lang="it-IT" sz="1000" b="1" dirty="0">
                          <a:solidFill>
                            <a:srgbClr val="002060"/>
                          </a:solidFill>
                          <a:effectLst/>
                          <a:latin typeface="Calibri" panose="020F0502020204030204" pitchFamily="34" charset="0"/>
                          <a:cs typeface="Calibri" panose="020F0502020204030204" pitchFamily="34" charset="0"/>
                        </a:rPr>
                        <a:t>2. La rendicontazione delle attività svolte dovrà essere effettuata dal beneficiario con cadenza bimestrale attraverso l’apposita piattaforma on line http://www.ponricerca.gov.it/siri, secondo quanto indicato nel Disciplinare, allegato quale parte integrante e sostanziale al presente Decreto.</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 </a:t>
                      </a:r>
                    </a:p>
                    <a:p>
                      <a:pPr algn="just"/>
                      <a:r>
                        <a:rPr lang="it-IT" sz="1000" b="1" dirty="0">
                          <a:solidFill>
                            <a:srgbClr val="002060"/>
                          </a:solidFill>
                          <a:effectLst/>
                          <a:latin typeface="Calibri" panose="020F0502020204030204" pitchFamily="34" charset="0"/>
                          <a:cs typeface="Calibri" panose="020F0502020204030204" pitchFamily="34" charset="0"/>
                        </a:rPr>
                        <a:t>3. Ciascun soggetto beneficiario delle risorse è tenuto conseguentemente ad alimentare con cadenza bimestrale il sistema informativo del PON “Ricerca e Innovazione” 2014-2020 con dati di avanzamento procedurale, finanziario e fisico degli interventi, garantendone la correttezza, l’affidabilità e la congruenza al fine di consentire l’ottemperanza alle disposizioni regolamentari di cui in premessa.</a:t>
                      </a:r>
                      <a:endParaRPr lang="it-IT" sz="1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just"/>
                      <a:r>
                        <a:rPr lang="it-IT" sz="1000" b="1" dirty="0">
                          <a:solidFill>
                            <a:srgbClr val="002060"/>
                          </a:solidFill>
                          <a:effectLst/>
                          <a:latin typeface="Calibri" panose="020F0502020204030204" pitchFamily="34" charset="0"/>
                          <a:cs typeface="Calibri" panose="020F0502020204030204" pitchFamily="34" charset="0"/>
                        </a:rPr>
                        <a:t>2. La rendicontazione delle attività svolte dovrà essere effettuata dal beneficiario, attraverso l’apposita piattaforma on line http://www.ponricerca.gov.it/siri, secondo quanto indicato nel Disciplinare allegato quale parte integrante e sostanziale al presente Decreto, secondo le seguenti cadenze periodiche e dovrà essere trasmessa al MUR entro i successivi 10 gg: </a:t>
                      </a:r>
                    </a:p>
                    <a:p>
                      <a:pPr algn="just"/>
                      <a:r>
                        <a:rPr lang="it-IT" sz="1000" b="1" dirty="0">
                          <a:solidFill>
                            <a:srgbClr val="002060"/>
                          </a:solidFill>
                          <a:effectLst/>
                          <a:latin typeface="Calibri" panose="020F0502020204030204" pitchFamily="34" charset="0"/>
                          <a:cs typeface="Calibri" panose="020F0502020204030204" pitchFamily="34" charset="0"/>
                        </a:rPr>
                        <a:t>- Anno 2022</a:t>
                      </a:r>
                    </a:p>
                    <a:p>
                      <a:pPr algn="just"/>
                      <a:r>
                        <a:rPr lang="it-IT" sz="1000" b="1" dirty="0">
                          <a:solidFill>
                            <a:srgbClr val="002060"/>
                          </a:solidFill>
                          <a:effectLst/>
                          <a:latin typeface="Calibri" panose="020F0502020204030204" pitchFamily="34" charset="0"/>
                          <a:cs typeface="Calibri" panose="020F0502020204030204" pitchFamily="34" charset="0"/>
                        </a:rPr>
                        <a:t>I rendicontazione: 30/04/2022</a:t>
                      </a:r>
                    </a:p>
                    <a:p>
                      <a:pPr algn="just"/>
                      <a:r>
                        <a:rPr lang="it-IT" sz="1000" b="1" dirty="0">
                          <a:solidFill>
                            <a:srgbClr val="002060"/>
                          </a:solidFill>
                          <a:effectLst/>
                          <a:latin typeface="Calibri" panose="020F0502020204030204" pitchFamily="34" charset="0"/>
                          <a:cs typeface="Calibri" panose="020F0502020204030204" pitchFamily="34" charset="0"/>
                        </a:rPr>
                        <a:t>II rendicontazione: 31/07/2022</a:t>
                      </a:r>
                    </a:p>
                    <a:p>
                      <a:pPr algn="just"/>
                      <a:r>
                        <a:rPr lang="it-IT" sz="1000" b="1" dirty="0">
                          <a:solidFill>
                            <a:srgbClr val="002060"/>
                          </a:solidFill>
                          <a:effectLst/>
                          <a:latin typeface="Calibri" panose="020F0502020204030204" pitchFamily="34" charset="0"/>
                          <a:cs typeface="Calibri" panose="020F0502020204030204" pitchFamily="34" charset="0"/>
                        </a:rPr>
                        <a:t>III rendicontazione: 31/10/2022</a:t>
                      </a:r>
                    </a:p>
                    <a:p>
                      <a:pPr algn="just"/>
                      <a:r>
                        <a:rPr lang="it-IT" sz="1000" b="1" dirty="0">
                          <a:solidFill>
                            <a:srgbClr val="002060"/>
                          </a:solidFill>
                          <a:effectLst/>
                          <a:latin typeface="Calibri" panose="020F0502020204030204" pitchFamily="34" charset="0"/>
                          <a:cs typeface="Calibri" panose="020F0502020204030204" pitchFamily="34" charset="0"/>
                        </a:rPr>
                        <a:t> </a:t>
                      </a:r>
                    </a:p>
                    <a:p>
                      <a:pPr algn="just"/>
                      <a:r>
                        <a:rPr lang="it-IT" sz="1000" b="1" dirty="0">
                          <a:solidFill>
                            <a:srgbClr val="002060"/>
                          </a:solidFill>
                          <a:effectLst/>
                          <a:latin typeface="Calibri" panose="020F0502020204030204" pitchFamily="34" charset="0"/>
                          <a:cs typeface="Calibri" panose="020F0502020204030204" pitchFamily="34" charset="0"/>
                        </a:rPr>
                        <a:t>- Anno 2023</a:t>
                      </a:r>
                    </a:p>
                    <a:p>
                      <a:pPr algn="just"/>
                      <a:r>
                        <a:rPr lang="it-IT" sz="1000" b="1" dirty="0">
                          <a:solidFill>
                            <a:srgbClr val="002060"/>
                          </a:solidFill>
                          <a:effectLst/>
                          <a:latin typeface="Calibri" panose="020F0502020204030204" pitchFamily="34" charset="0"/>
                          <a:cs typeface="Calibri" panose="020F0502020204030204" pitchFamily="34" charset="0"/>
                        </a:rPr>
                        <a:t>IV rendicontazione: 30/04/2023</a:t>
                      </a:r>
                    </a:p>
                    <a:p>
                      <a:pPr algn="just"/>
                      <a:r>
                        <a:rPr lang="it-IT" sz="1000" b="1" dirty="0">
                          <a:solidFill>
                            <a:srgbClr val="002060"/>
                          </a:solidFill>
                          <a:effectLst/>
                          <a:latin typeface="Calibri" panose="020F0502020204030204" pitchFamily="34" charset="0"/>
                          <a:cs typeface="Calibri" panose="020F0502020204030204" pitchFamily="34" charset="0"/>
                        </a:rPr>
                        <a:t>V rendicontazione: 31/07/2023</a:t>
                      </a:r>
                    </a:p>
                    <a:p>
                      <a:pPr algn="just"/>
                      <a:r>
                        <a:rPr lang="it-IT" sz="1000" b="1" dirty="0">
                          <a:solidFill>
                            <a:srgbClr val="002060"/>
                          </a:solidFill>
                          <a:effectLst/>
                          <a:latin typeface="Calibri" panose="020F0502020204030204" pitchFamily="34" charset="0"/>
                          <a:cs typeface="Calibri" panose="020F0502020204030204" pitchFamily="34" charset="0"/>
                        </a:rPr>
                        <a:t>VI rendicontazione: 31/10/2023</a:t>
                      </a:r>
                    </a:p>
                    <a:p>
                      <a:r>
                        <a:rPr lang="it-IT" sz="1000" b="1" dirty="0">
                          <a:solidFill>
                            <a:srgbClr val="002060"/>
                          </a:solidFill>
                          <a:effectLst/>
                          <a:latin typeface="Calibri" panose="020F0502020204030204" pitchFamily="34" charset="0"/>
                          <a:cs typeface="Calibri" panose="020F0502020204030204" pitchFamily="34" charset="0"/>
                        </a:rPr>
                        <a:t> </a:t>
                      </a:r>
                    </a:p>
                    <a:p>
                      <a:pPr algn="just"/>
                      <a:r>
                        <a:rPr lang="it-IT" sz="1000" b="1" dirty="0">
                          <a:solidFill>
                            <a:srgbClr val="002060"/>
                          </a:solidFill>
                          <a:effectLst/>
                          <a:latin typeface="Calibri" panose="020F0502020204030204" pitchFamily="34" charset="0"/>
                          <a:cs typeface="Calibri" panose="020F0502020204030204" pitchFamily="34" charset="0"/>
                        </a:rPr>
                        <a:t>- Anno 2024</a:t>
                      </a:r>
                    </a:p>
                    <a:p>
                      <a:pPr algn="just"/>
                      <a:r>
                        <a:rPr lang="it-IT" sz="1000" b="1" dirty="0">
                          <a:solidFill>
                            <a:srgbClr val="002060"/>
                          </a:solidFill>
                          <a:effectLst/>
                          <a:latin typeface="Calibri" panose="020F0502020204030204" pitchFamily="34" charset="0"/>
                          <a:cs typeface="Calibri" panose="020F0502020204030204" pitchFamily="34" charset="0"/>
                        </a:rPr>
                        <a:t>VII rendicontazione: 29/02/2024</a:t>
                      </a:r>
                    </a:p>
                    <a:p>
                      <a:pPr algn="just"/>
                      <a:r>
                        <a:rPr lang="it-IT" sz="1000" b="1" dirty="0">
                          <a:solidFill>
                            <a:srgbClr val="002060"/>
                          </a:solidFill>
                          <a:effectLst/>
                          <a:latin typeface="Calibri" panose="020F0502020204030204" pitchFamily="34" charset="0"/>
                          <a:cs typeface="Calibri" panose="020F0502020204030204" pitchFamily="34" charset="0"/>
                        </a:rPr>
                        <a:t>VIII rendicontazione a chiusura progetto.</a:t>
                      </a:r>
                    </a:p>
                    <a:p>
                      <a:pPr algn="just"/>
                      <a:r>
                        <a:rPr lang="it-IT" sz="1000" b="1" dirty="0">
                          <a:solidFill>
                            <a:srgbClr val="002060"/>
                          </a:solidFill>
                          <a:effectLst/>
                          <a:latin typeface="Calibri" panose="020F0502020204030204" pitchFamily="34" charset="0"/>
                          <a:cs typeface="Calibri" panose="020F0502020204030204" pitchFamily="34" charset="0"/>
                        </a:rPr>
                        <a:t> </a:t>
                      </a:r>
                    </a:p>
                    <a:p>
                      <a:r>
                        <a:rPr lang="it-IT" sz="1000" b="1" dirty="0">
                          <a:solidFill>
                            <a:srgbClr val="002060"/>
                          </a:solidFill>
                          <a:effectLst/>
                          <a:latin typeface="Calibri" panose="020F0502020204030204" pitchFamily="34" charset="0"/>
                          <a:cs typeface="Calibri" panose="020F0502020204030204" pitchFamily="34" charset="0"/>
                        </a:rPr>
                        <a:t>3. Ciascun soggetto beneficiario delle risorse è tenuto, conseguentemente, ad alimentare in linea con la tempistica di cui al precedente comma, il sistema informativo del PON “Ricerca e Innovazione” 2014-2020 con dati di avanzamento procedurale, finanziario e fisico degli interventi, garantendone la correttezza, l’affidabilità e la congruenza al fine di consentire l’ottemperanza alle disposizioni regolamentari di cui in premessa</a:t>
                      </a:r>
                      <a:endParaRPr lang="it-IT" sz="1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283219"/>
                  </a:ext>
                </a:extLst>
              </a:tr>
            </a:tbl>
          </a:graphicData>
        </a:graphic>
      </p:graphicFrame>
    </p:spTree>
    <p:extLst>
      <p:ext uri="{BB962C8B-B14F-4D97-AF65-F5344CB8AC3E}">
        <p14:creationId xmlns:p14="http://schemas.microsoft.com/office/powerpoint/2010/main" val="242870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724221" y="398265"/>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MODIFICHE AL DM 1062… </a:t>
            </a:r>
          </a:p>
        </p:txBody>
      </p:sp>
      <p:pic>
        <p:nvPicPr>
          <p:cNvPr id="3" name="Immagine 2">
            <a:extLst>
              <a:ext uri="{FF2B5EF4-FFF2-40B4-BE49-F238E27FC236}">
                <a16:creationId xmlns:a16="http://schemas.microsoft.com/office/drawing/2014/main" id="{C65C4D29-D38E-4690-1F76-94EA508806CB}"/>
              </a:ext>
            </a:extLst>
          </p:cNvPr>
          <p:cNvPicPr>
            <a:picLocks noChangeAspect="1"/>
          </p:cNvPicPr>
          <p:nvPr/>
        </p:nvPicPr>
        <p:blipFill>
          <a:blip r:embed="rId3"/>
          <a:stretch>
            <a:fillRect/>
          </a:stretch>
        </p:blipFill>
        <p:spPr>
          <a:xfrm>
            <a:off x="386181" y="1558637"/>
            <a:ext cx="3083849" cy="3747795"/>
          </a:xfrm>
          <a:prstGeom prst="rect">
            <a:avLst/>
          </a:prstGeom>
        </p:spPr>
      </p:pic>
      <p:pic>
        <p:nvPicPr>
          <p:cNvPr id="4" name="Immagine 3">
            <a:extLst>
              <a:ext uri="{FF2B5EF4-FFF2-40B4-BE49-F238E27FC236}">
                <a16:creationId xmlns:a16="http://schemas.microsoft.com/office/drawing/2014/main" id="{192D7644-2FAB-BBF8-C2F2-1462C4D2F0C1}"/>
              </a:ext>
            </a:extLst>
          </p:cNvPr>
          <p:cNvPicPr>
            <a:picLocks noChangeAspect="1"/>
          </p:cNvPicPr>
          <p:nvPr/>
        </p:nvPicPr>
        <p:blipFill>
          <a:blip r:embed="rId4"/>
          <a:stretch>
            <a:fillRect/>
          </a:stretch>
        </p:blipFill>
        <p:spPr>
          <a:xfrm>
            <a:off x="3229512" y="1012319"/>
            <a:ext cx="1104900" cy="4724400"/>
          </a:xfrm>
          <a:prstGeom prst="rect">
            <a:avLst/>
          </a:prstGeom>
        </p:spPr>
      </p:pic>
      <p:graphicFrame>
        <p:nvGraphicFramePr>
          <p:cNvPr id="2" name="Tabella 1">
            <a:extLst>
              <a:ext uri="{FF2B5EF4-FFF2-40B4-BE49-F238E27FC236}">
                <a16:creationId xmlns:a16="http://schemas.microsoft.com/office/drawing/2014/main" id="{5895F1BD-AF51-14D9-4CCA-C59095485F1C}"/>
              </a:ext>
            </a:extLst>
          </p:cNvPr>
          <p:cNvGraphicFramePr>
            <a:graphicFrameLocks noGrp="1"/>
          </p:cNvGraphicFramePr>
          <p:nvPr>
            <p:extLst>
              <p:ext uri="{D42A27DB-BD31-4B8C-83A1-F6EECF244321}">
                <p14:modId xmlns:p14="http://schemas.microsoft.com/office/powerpoint/2010/main" val="2543073240"/>
              </p:ext>
            </p:extLst>
          </p:nvPr>
        </p:nvGraphicFramePr>
        <p:xfrm>
          <a:off x="4454769" y="1012319"/>
          <a:ext cx="7364370" cy="5353312"/>
        </p:xfrm>
        <a:graphic>
          <a:graphicData uri="http://schemas.openxmlformats.org/drawingml/2006/table">
            <a:tbl>
              <a:tblPr firstRow="1" firstCol="1" bandRow="1">
                <a:tableStyleId>{5C22544A-7EE6-4342-B048-85BDC9FD1C3A}</a:tableStyleId>
              </a:tblPr>
              <a:tblGrid>
                <a:gridCol w="3682185">
                  <a:extLst>
                    <a:ext uri="{9D8B030D-6E8A-4147-A177-3AD203B41FA5}">
                      <a16:colId xmlns:a16="http://schemas.microsoft.com/office/drawing/2014/main" val="2763709967"/>
                    </a:ext>
                  </a:extLst>
                </a:gridCol>
                <a:gridCol w="3682185">
                  <a:extLst>
                    <a:ext uri="{9D8B030D-6E8A-4147-A177-3AD203B41FA5}">
                      <a16:colId xmlns:a16="http://schemas.microsoft.com/office/drawing/2014/main" val="258752361"/>
                    </a:ext>
                  </a:extLst>
                </a:gridCol>
              </a:tblGrid>
              <a:tr h="184597">
                <a:tc gridSpan="2">
                  <a:txBody>
                    <a:bodyPr/>
                    <a:lstStyle/>
                    <a:p>
                      <a:pPr algn="ctr"/>
                      <a:r>
                        <a:rPr lang="it-IT" sz="1200" dirty="0">
                          <a:effectLst/>
                        </a:rPr>
                        <a:t>MODIFICA AL DM 1062/2021</a:t>
                      </a:r>
                      <a:endParaRPr lang="it-IT" sz="1200" dirty="0">
                        <a:effectLst/>
                        <a:latin typeface="Times New Roman" panose="02020603050405020304" pitchFamily="18" charset="0"/>
                        <a:ea typeface="Times New Roman" panose="02020603050405020304" pitchFamily="18" charset="0"/>
                      </a:endParaRPr>
                    </a:p>
                  </a:txBody>
                  <a:tcPr marL="32123" marR="32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hMerge="1">
                  <a:txBody>
                    <a:bodyPr/>
                    <a:lstStyle/>
                    <a:p>
                      <a:endParaRPr lang="it-IT"/>
                    </a:p>
                  </a:txBody>
                  <a:tcPr/>
                </a:tc>
                <a:extLst>
                  <a:ext uri="{0D108BD9-81ED-4DB2-BD59-A6C34878D82A}">
                    <a16:rowId xmlns:a16="http://schemas.microsoft.com/office/drawing/2014/main" val="2743585295"/>
                  </a:ext>
                </a:extLst>
              </a:tr>
              <a:tr h="184597">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DM 1062/2021</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DM 359/2022</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3535827673"/>
                  </a:ext>
                </a:extLst>
              </a:tr>
              <a:tr h="369194">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5 COMMA 2</a:t>
                      </a:r>
                    </a:p>
                    <a:p>
                      <a:pPr algn="ctr"/>
                      <a:r>
                        <a:rPr lang="it-IT" sz="1200" b="1" dirty="0">
                          <a:solidFill>
                            <a:schemeClr val="bg1"/>
                          </a:solidFill>
                          <a:effectLst/>
                          <a:latin typeface="Calibri" panose="020F0502020204030204" pitchFamily="34" charset="0"/>
                          <a:cs typeface="Calibri" panose="020F0502020204030204" pitchFamily="34" charset="0"/>
                        </a:rPr>
                        <a:t>(versione originaria)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5 COMMA 2 </a:t>
                      </a:r>
                    </a:p>
                    <a:p>
                      <a:pPr algn="ctr"/>
                      <a:r>
                        <a:rPr lang="it-IT" sz="1200" b="1" dirty="0">
                          <a:solidFill>
                            <a:schemeClr val="bg1"/>
                          </a:solidFill>
                          <a:effectLst/>
                          <a:latin typeface="Calibri" panose="020F0502020204030204" pitchFamily="34" charset="0"/>
                          <a:cs typeface="Calibri" panose="020F0502020204030204" pitchFamily="34" charset="0"/>
                        </a:rPr>
                        <a:t>(nuova versione)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268854701"/>
                  </a:ext>
                </a:extLst>
              </a:tr>
              <a:tr h="4614924">
                <a:tc>
                  <a:txBody>
                    <a:bodyPr/>
                    <a:lstStyle/>
                    <a:p>
                      <a:pPr marL="0" marR="0" indent="0" algn="l" rtl="0">
                        <a:lnSpc>
                          <a:spcPct val="100000"/>
                        </a:lnSpc>
                        <a:spcBef>
                          <a:spcPts val="0"/>
                        </a:spcBef>
                        <a:spcAft>
                          <a:spcPts val="0"/>
                        </a:spcAft>
                        <a:buClr>
                          <a:srgbClr val="000000"/>
                        </a:buClr>
                        <a:buFontTx/>
                        <a:buNone/>
                        <a:tabLst>
                          <a:tab pos="647700" algn="l"/>
                        </a:tabLst>
                      </a:pPr>
                      <a:r>
                        <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rPr>
                        <a:t>2. I trasferimenti al soggetto beneficiario saranno effettuati, previa positiva conclusione delle verifiche </a:t>
                      </a:r>
                    </a:p>
                    <a:p>
                      <a:pPr marL="171450" marR="0" indent="-171450" algn="l" rtl="0">
                        <a:lnSpc>
                          <a:spcPct val="100000"/>
                        </a:lnSpc>
                        <a:spcBef>
                          <a:spcPts val="0"/>
                        </a:spcBef>
                        <a:spcAft>
                          <a:spcPts val="0"/>
                        </a:spcAft>
                        <a:buClr>
                          <a:srgbClr val="000000"/>
                        </a:buClr>
                        <a:buFontTx/>
                        <a:buChar char="-"/>
                        <a:tabLst>
                          <a:tab pos="647700" algn="l"/>
                        </a:tabLst>
                      </a:pPr>
                      <a:r>
                        <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rPr>
                        <a:t>spettanti agli Uffici competenti, secondo i tempi e con le seguenti modalità:</a:t>
                      </a:r>
                    </a:p>
                    <a:p>
                      <a:pPr marL="171450" marR="0" indent="-171450" algn="l" rtl="0">
                        <a:lnSpc>
                          <a:spcPct val="100000"/>
                        </a:lnSpc>
                        <a:spcBef>
                          <a:spcPts val="0"/>
                        </a:spcBef>
                        <a:spcAft>
                          <a:spcPts val="0"/>
                        </a:spcAft>
                        <a:buClr>
                          <a:srgbClr val="000000"/>
                        </a:buClr>
                        <a:buFontTx/>
                        <a:buChar char="-"/>
                        <a:tabLst>
                          <a:tab pos="647700" algn="l"/>
                        </a:tabLst>
                      </a:pPr>
                      <a:endPar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endParaRPr>
                    </a:p>
                    <a:p>
                      <a:pPr marL="171450" marR="0" indent="-171450" algn="l" rtl="0">
                        <a:lnSpc>
                          <a:spcPct val="100000"/>
                        </a:lnSpc>
                        <a:spcBef>
                          <a:spcPts val="0"/>
                        </a:spcBef>
                        <a:spcAft>
                          <a:spcPts val="0"/>
                        </a:spcAft>
                        <a:buClr>
                          <a:srgbClr val="000000"/>
                        </a:buClr>
                        <a:buFontTx/>
                        <a:buChar char="-"/>
                        <a:tabLst>
                          <a:tab pos="647700" algn="l"/>
                        </a:tabLst>
                      </a:pPr>
                      <a:r>
                        <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rPr>
                        <a:t>un anticipo pari al 10% del totale del finanziamento a seguito della presentazione di quanto previsto dall’art. 3 comma 2 e 3 del citato Disciplinare;</a:t>
                      </a:r>
                    </a:p>
                    <a:p>
                      <a:pPr marL="171450" marR="0" indent="-171450" algn="l" rtl="0">
                        <a:lnSpc>
                          <a:spcPct val="100000"/>
                        </a:lnSpc>
                        <a:spcBef>
                          <a:spcPts val="0"/>
                        </a:spcBef>
                        <a:spcAft>
                          <a:spcPts val="0"/>
                        </a:spcAft>
                        <a:buClr>
                          <a:srgbClr val="000000"/>
                        </a:buClr>
                        <a:buFontTx/>
                        <a:buChar char="-"/>
                        <a:tabLst>
                          <a:tab pos="647700" algn="l"/>
                        </a:tabLst>
                      </a:pPr>
                      <a:endPar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endParaRPr>
                    </a:p>
                    <a:p>
                      <a:pPr marL="171450" marR="0" indent="-171450" algn="l" rtl="0">
                        <a:lnSpc>
                          <a:spcPct val="100000"/>
                        </a:lnSpc>
                        <a:spcBef>
                          <a:spcPts val="0"/>
                        </a:spcBef>
                        <a:spcAft>
                          <a:spcPts val="0"/>
                        </a:spcAft>
                        <a:buClr>
                          <a:srgbClr val="000000"/>
                        </a:buClr>
                        <a:buFontTx/>
                        <a:buChar char="-"/>
                        <a:tabLst>
                          <a:tab pos="647700" algn="l"/>
                        </a:tabLst>
                      </a:pPr>
                      <a:r>
                        <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rPr>
                        <a:t>ulteriori erogazioni, salvo il predetto anticipo, saranno disposte al 30 aprile, al 30 agosto e al 31 dicembre di ciascuna annualità in relazione alla rendicontazione delle attività svolte, con cadenza bimestrale; </a:t>
                      </a:r>
                    </a:p>
                    <a:p>
                      <a:pPr marL="171450" marR="0" indent="-171450" algn="l" rtl="0">
                        <a:lnSpc>
                          <a:spcPct val="100000"/>
                        </a:lnSpc>
                        <a:spcBef>
                          <a:spcPts val="0"/>
                        </a:spcBef>
                        <a:spcAft>
                          <a:spcPts val="0"/>
                        </a:spcAft>
                        <a:buClr>
                          <a:srgbClr val="000000"/>
                        </a:buClr>
                        <a:buFontTx/>
                        <a:buChar char="-"/>
                        <a:tabLst>
                          <a:tab pos="647700" algn="l"/>
                        </a:tabLst>
                      </a:pPr>
                      <a:endPar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endParaRPr>
                    </a:p>
                    <a:p>
                      <a:pPr marL="171450" marR="0" indent="-171450" algn="l" rtl="0">
                        <a:lnSpc>
                          <a:spcPct val="100000"/>
                        </a:lnSpc>
                        <a:spcBef>
                          <a:spcPts val="0"/>
                        </a:spcBef>
                        <a:spcAft>
                          <a:spcPts val="0"/>
                        </a:spcAft>
                        <a:buClr>
                          <a:srgbClr val="000000"/>
                        </a:buClr>
                        <a:buFontTx/>
                        <a:buChar char="-"/>
                        <a:tabLst>
                          <a:tab pos="647700" algn="l"/>
                        </a:tabLst>
                      </a:pPr>
                      <a:endPar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endParaRPr>
                    </a:p>
                    <a:p>
                      <a:pPr marL="171450" marR="0" indent="-171450" algn="l" rtl="0">
                        <a:lnSpc>
                          <a:spcPct val="100000"/>
                        </a:lnSpc>
                        <a:spcBef>
                          <a:spcPts val="0"/>
                        </a:spcBef>
                        <a:spcAft>
                          <a:spcPts val="0"/>
                        </a:spcAft>
                        <a:buClr>
                          <a:srgbClr val="000000"/>
                        </a:buClr>
                        <a:buFontTx/>
                        <a:buChar char="-"/>
                        <a:tabLst>
                          <a:tab pos="647700" algn="l"/>
                        </a:tabLst>
                      </a:pPr>
                      <a:r>
                        <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rPr>
                        <a:t>- l’ultima tranche, a seguito di rendicontazione delle attività svolte al 31 dicembre 2023, con il sostegno delle risorse di cui al presente decreto. Tale rendicontazione dovrà essere presentata entro i successivi 30 giorni</a:t>
                      </a:r>
                    </a:p>
                  </a:txBody>
                  <a:tcPr marL="44450" marR="4445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rtl="0">
                        <a:lnSpc>
                          <a:spcPct val="100000"/>
                        </a:lnSpc>
                        <a:spcBef>
                          <a:spcPts val="0"/>
                        </a:spcBef>
                        <a:spcAft>
                          <a:spcPts val="0"/>
                        </a:spcAft>
                        <a:buClr>
                          <a:srgbClr val="000000"/>
                        </a:buClr>
                        <a:buFontTx/>
                        <a:buNone/>
                        <a:tabLst>
                          <a:tab pos="647700" algn="l"/>
                        </a:tabLst>
                      </a:pPr>
                      <a:r>
                        <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rPr>
                        <a:t>2. I trasferimenti al soggetto beneficiario saranno effettuati, previa positiva conclusione delle verifiche spettanti agli Uffici competenti, secondo i tempi e con le seguenti modalità: </a:t>
                      </a:r>
                    </a:p>
                    <a:p>
                      <a:pPr marL="171450" marR="0" indent="-171450" algn="l" rtl="0">
                        <a:lnSpc>
                          <a:spcPct val="100000"/>
                        </a:lnSpc>
                        <a:spcBef>
                          <a:spcPts val="0"/>
                        </a:spcBef>
                        <a:spcAft>
                          <a:spcPts val="0"/>
                        </a:spcAft>
                        <a:buClr>
                          <a:srgbClr val="000000"/>
                        </a:buClr>
                        <a:buFontTx/>
                        <a:buChar char="-"/>
                        <a:tabLst>
                          <a:tab pos="647700" algn="l"/>
                        </a:tabLst>
                      </a:pPr>
                      <a:endPar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endParaRPr>
                    </a:p>
                    <a:p>
                      <a:pPr marL="171450" marR="0" indent="-171450" algn="l" rtl="0">
                        <a:lnSpc>
                          <a:spcPct val="100000"/>
                        </a:lnSpc>
                        <a:spcBef>
                          <a:spcPts val="0"/>
                        </a:spcBef>
                        <a:spcAft>
                          <a:spcPts val="0"/>
                        </a:spcAft>
                        <a:buClr>
                          <a:srgbClr val="000000"/>
                        </a:buClr>
                        <a:buFontTx/>
                        <a:buChar char="-"/>
                        <a:tabLst>
                          <a:tab pos="647700" algn="l"/>
                        </a:tabLst>
                      </a:pPr>
                      <a:r>
                        <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rPr>
                        <a:t>un anticipo pari al 10% del totale del finanziamento a seguito della presentazione di quanto previsto dall’art. 3, commi 2 e 3 del citato Disciplinare;</a:t>
                      </a:r>
                    </a:p>
                    <a:p>
                      <a:pPr marL="171450" marR="0" indent="-171450" algn="l" rtl="0">
                        <a:lnSpc>
                          <a:spcPct val="100000"/>
                        </a:lnSpc>
                        <a:spcBef>
                          <a:spcPts val="0"/>
                        </a:spcBef>
                        <a:spcAft>
                          <a:spcPts val="0"/>
                        </a:spcAft>
                        <a:buClr>
                          <a:srgbClr val="000000"/>
                        </a:buClr>
                        <a:buFontTx/>
                        <a:buChar char="-"/>
                        <a:tabLst>
                          <a:tab pos="647700" algn="l"/>
                        </a:tabLst>
                      </a:pPr>
                      <a:endPar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endParaRPr>
                    </a:p>
                    <a:p>
                      <a:pPr marL="171450" marR="0" indent="-171450" algn="l" rtl="0">
                        <a:lnSpc>
                          <a:spcPct val="100000"/>
                        </a:lnSpc>
                        <a:spcBef>
                          <a:spcPts val="0"/>
                        </a:spcBef>
                        <a:spcAft>
                          <a:spcPts val="0"/>
                        </a:spcAft>
                        <a:buClr>
                          <a:srgbClr val="000000"/>
                        </a:buClr>
                        <a:buFontTx/>
                        <a:buChar char="-"/>
                        <a:tabLst>
                          <a:tab pos="647700" algn="l"/>
                        </a:tabLst>
                      </a:pPr>
                      <a:r>
                        <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rPr>
                        <a:t> - ulteriori erogazioni, salvo il predetto anticipo, saranno disposte al 30 giugno, al 30 settembre e al 31 dicembre di ciascuna annualità in relazione alla rendicontazione delle attività svolte, con le cadenze previste dall’art. 4 commi 2 e 3 del D.M. n. 1062/2021 e </a:t>
                      </a:r>
                      <a:r>
                        <a:rPr lang="it-IT" sz="1200" b="1" i="0" u="none" strike="noStrike" cap="none"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rPr>
                        <a:t>s.m.i.</a:t>
                      </a:r>
                      <a:endPar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endParaRPr>
                    </a:p>
                    <a:p>
                      <a:pPr marL="171450" marR="0" indent="-171450" algn="l" rtl="0">
                        <a:lnSpc>
                          <a:spcPct val="100000"/>
                        </a:lnSpc>
                        <a:spcBef>
                          <a:spcPts val="0"/>
                        </a:spcBef>
                        <a:spcAft>
                          <a:spcPts val="0"/>
                        </a:spcAft>
                        <a:buClr>
                          <a:srgbClr val="000000"/>
                        </a:buClr>
                        <a:buFontTx/>
                        <a:buChar char="-"/>
                        <a:tabLst>
                          <a:tab pos="647700" algn="l"/>
                        </a:tabLst>
                      </a:pPr>
                      <a:endPar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endParaRPr>
                    </a:p>
                    <a:p>
                      <a:pPr marL="171450" marR="0" indent="-171450" algn="l" rtl="0">
                        <a:lnSpc>
                          <a:spcPct val="100000"/>
                        </a:lnSpc>
                        <a:spcBef>
                          <a:spcPts val="0"/>
                        </a:spcBef>
                        <a:spcAft>
                          <a:spcPts val="0"/>
                        </a:spcAft>
                        <a:buClr>
                          <a:srgbClr val="000000"/>
                        </a:buClr>
                        <a:buFontTx/>
                        <a:buChar char="-"/>
                        <a:tabLst>
                          <a:tab pos="647700" algn="l"/>
                        </a:tabLst>
                      </a:pPr>
                      <a:r>
                        <a:rPr lang="it-IT" sz="1200" b="1" i="0" u="none" strike="noStrike" cap="non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sym typeface="Arial"/>
                        </a:rPr>
                        <a:t>l’ultima tranche, relativa alle attività svolte nel bimestre novembre – dicembre 2023, verrà erogata a seguito della rendicontazione delle attività da effettuarsi il 29 febbraio 2024 e del perfezionamento dei relativi controlli di competenza del MUR.</a:t>
                      </a:r>
                    </a:p>
                  </a:txBody>
                  <a:tcPr marL="44450" marR="444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283219"/>
                  </a:ext>
                </a:extLst>
              </a:tr>
            </a:tbl>
          </a:graphicData>
        </a:graphic>
      </p:graphicFrame>
    </p:spTree>
    <p:extLst>
      <p:ext uri="{BB962C8B-B14F-4D97-AF65-F5344CB8AC3E}">
        <p14:creationId xmlns:p14="http://schemas.microsoft.com/office/powerpoint/2010/main" val="54552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724221" y="398265"/>
            <a:ext cx="9552583"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rgbClr val="002060"/>
                </a:solidFill>
                <a:latin typeface="Calibri"/>
                <a:ea typeface="Calibri"/>
                <a:cs typeface="Calibri"/>
                <a:sym typeface="Calibri"/>
              </a:rPr>
              <a:t>RENDICONTAZIONE E CIRCUITO FINAZIARIO </a:t>
            </a:r>
          </a:p>
        </p:txBody>
      </p:sp>
      <p:pic>
        <p:nvPicPr>
          <p:cNvPr id="4" name="Immagine 3">
            <a:extLst>
              <a:ext uri="{FF2B5EF4-FFF2-40B4-BE49-F238E27FC236}">
                <a16:creationId xmlns:a16="http://schemas.microsoft.com/office/drawing/2014/main" id="{192D7644-2FAB-BBF8-C2F2-1462C4D2F0C1}"/>
              </a:ext>
            </a:extLst>
          </p:cNvPr>
          <p:cNvPicPr>
            <a:picLocks noChangeAspect="1"/>
          </p:cNvPicPr>
          <p:nvPr/>
        </p:nvPicPr>
        <p:blipFill>
          <a:blip r:embed="rId3"/>
          <a:stretch>
            <a:fillRect/>
          </a:stretch>
        </p:blipFill>
        <p:spPr>
          <a:xfrm>
            <a:off x="2301768" y="1012319"/>
            <a:ext cx="1104900" cy="4724400"/>
          </a:xfrm>
          <a:prstGeom prst="rect">
            <a:avLst/>
          </a:prstGeom>
        </p:spPr>
      </p:pic>
      <p:sp>
        <p:nvSpPr>
          <p:cNvPr id="8" name="Google Shape;248;p9">
            <a:extLst>
              <a:ext uri="{FF2B5EF4-FFF2-40B4-BE49-F238E27FC236}">
                <a16:creationId xmlns:a16="http://schemas.microsoft.com/office/drawing/2014/main" id="{741DEC9A-56B5-3FB1-6600-F23684B592B4}"/>
              </a:ext>
            </a:extLst>
          </p:cNvPr>
          <p:cNvSpPr txBox="1"/>
          <p:nvPr/>
        </p:nvSpPr>
        <p:spPr>
          <a:xfrm>
            <a:off x="724221" y="1328626"/>
            <a:ext cx="1344600" cy="452400"/>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30.04.2022</a:t>
            </a: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10" name="Google Shape;254;p9">
            <a:extLst>
              <a:ext uri="{FF2B5EF4-FFF2-40B4-BE49-F238E27FC236}">
                <a16:creationId xmlns:a16="http://schemas.microsoft.com/office/drawing/2014/main" id="{79238DC3-B3BF-6119-4F30-D39BE2DAFA81}"/>
              </a:ext>
            </a:extLst>
          </p:cNvPr>
          <p:cNvSpPr txBox="1"/>
          <p:nvPr/>
        </p:nvSpPr>
        <p:spPr>
          <a:xfrm>
            <a:off x="3241886" y="1302708"/>
            <a:ext cx="2185051"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rgbClr val="002060"/>
                </a:solidFill>
                <a:latin typeface="Calibri"/>
                <a:ea typeface="Calibri"/>
                <a:cs typeface="Calibri"/>
                <a:sym typeface="Calibri"/>
              </a:rPr>
              <a:t>1° </a:t>
            </a:r>
            <a:r>
              <a:rPr lang="it-IT" sz="2000" dirty="0">
                <a:solidFill>
                  <a:srgbClr val="002060"/>
                </a:solidFill>
                <a:latin typeface="Calibri"/>
                <a:ea typeface="Calibri"/>
                <a:cs typeface="Calibri"/>
                <a:sym typeface="Calibri"/>
              </a:rPr>
              <a:t>rendicontazione </a:t>
            </a:r>
            <a:endParaRPr sz="1400" b="0" i="0" u="none" strike="noStrike" cap="none" dirty="0">
              <a:solidFill>
                <a:srgbClr val="002060"/>
              </a:solidFill>
              <a:latin typeface="Arial"/>
              <a:ea typeface="Arial"/>
              <a:cs typeface="Arial"/>
              <a:sym typeface="Arial"/>
            </a:endParaRPr>
          </a:p>
        </p:txBody>
      </p:sp>
      <p:sp>
        <p:nvSpPr>
          <p:cNvPr id="11" name="Google Shape;248;p9">
            <a:extLst>
              <a:ext uri="{FF2B5EF4-FFF2-40B4-BE49-F238E27FC236}">
                <a16:creationId xmlns:a16="http://schemas.microsoft.com/office/drawing/2014/main" id="{EC571249-0474-3BE1-8E8B-7E5995BBBD3B}"/>
              </a:ext>
            </a:extLst>
          </p:cNvPr>
          <p:cNvSpPr txBox="1"/>
          <p:nvPr/>
        </p:nvSpPr>
        <p:spPr>
          <a:xfrm>
            <a:off x="724221" y="2501150"/>
            <a:ext cx="1344600" cy="452400"/>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30.06.2022</a:t>
            </a: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12" name="Google Shape;254;p9">
            <a:extLst>
              <a:ext uri="{FF2B5EF4-FFF2-40B4-BE49-F238E27FC236}">
                <a16:creationId xmlns:a16="http://schemas.microsoft.com/office/drawing/2014/main" id="{C253AA30-FC26-8036-ADA6-8945984C5C59}"/>
              </a:ext>
            </a:extLst>
          </p:cNvPr>
          <p:cNvSpPr txBox="1"/>
          <p:nvPr/>
        </p:nvSpPr>
        <p:spPr>
          <a:xfrm>
            <a:off x="3241886" y="2432479"/>
            <a:ext cx="1891884"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dirty="0">
                <a:solidFill>
                  <a:srgbClr val="002060"/>
                </a:solidFill>
                <a:latin typeface="Calibri"/>
                <a:ea typeface="Calibri"/>
                <a:cs typeface="Calibri"/>
                <a:sym typeface="Calibri"/>
              </a:rPr>
              <a:t>1</a:t>
            </a:r>
            <a:r>
              <a:rPr lang="it-IT" sz="2000" b="0" i="0" u="none" strike="noStrike" cap="none" dirty="0">
                <a:solidFill>
                  <a:srgbClr val="002060"/>
                </a:solidFill>
                <a:latin typeface="Calibri"/>
                <a:ea typeface="Calibri"/>
                <a:cs typeface="Calibri"/>
                <a:sym typeface="Calibri"/>
              </a:rPr>
              <a:t>° </a:t>
            </a:r>
            <a:r>
              <a:rPr lang="it-IT" sz="2000" dirty="0">
                <a:solidFill>
                  <a:srgbClr val="002060"/>
                </a:solidFill>
                <a:latin typeface="Calibri"/>
                <a:ea typeface="Calibri"/>
                <a:cs typeface="Calibri"/>
                <a:sym typeface="Calibri"/>
              </a:rPr>
              <a:t>pagamento</a:t>
            </a:r>
            <a:endParaRPr sz="1400" b="0" i="0" u="none" strike="noStrike" cap="none" dirty="0">
              <a:solidFill>
                <a:srgbClr val="002060"/>
              </a:solidFill>
              <a:latin typeface="Arial"/>
              <a:ea typeface="Arial"/>
              <a:cs typeface="Arial"/>
              <a:sym typeface="Arial"/>
            </a:endParaRPr>
          </a:p>
        </p:txBody>
      </p:sp>
      <p:sp>
        <p:nvSpPr>
          <p:cNvPr id="13" name="Google Shape;248;p9">
            <a:extLst>
              <a:ext uri="{FF2B5EF4-FFF2-40B4-BE49-F238E27FC236}">
                <a16:creationId xmlns:a16="http://schemas.microsoft.com/office/drawing/2014/main" id="{54B3F5A9-D8A9-D556-1560-53A23E0A59BA}"/>
              </a:ext>
            </a:extLst>
          </p:cNvPr>
          <p:cNvSpPr txBox="1"/>
          <p:nvPr/>
        </p:nvSpPr>
        <p:spPr>
          <a:xfrm>
            <a:off x="732218" y="3801861"/>
            <a:ext cx="1344600" cy="452400"/>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31.07.2022</a:t>
            </a: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14" name="Google Shape;254;p9">
            <a:extLst>
              <a:ext uri="{FF2B5EF4-FFF2-40B4-BE49-F238E27FC236}">
                <a16:creationId xmlns:a16="http://schemas.microsoft.com/office/drawing/2014/main" id="{6AA0EE8D-EC42-054B-66C9-AECCF46F9ADE}"/>
              </a:ext>
            </a:extLst>
          </p:cNvPr>
          <p:cNvSpPr txBox="1"/>
          <p:nvPr/>
        </p:nvSpPr>
        <p:spPr>
          <a:xfrm>
            <a:off x="3241886" y="3719550"/>
            <a:ext cx="2275794"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dirty="0">
                <a:solidFill>
                  <a:srgbClr val="002060"/>
                </a:solidFill>
                <a:latin typeface="Calibri"/>
                <a:ea typeface="Calibri"/>
                <a:cs typeface="Calibri"/>
                <a:sym typeface="Calibri"/>
              </a:rPr>
              <a:t>2</a:t>
            </a:r>
            <a:r>
              <a:rPr lang="it-IT" sz="2000" b="0" i="0" u="none" strike="noStrike" cap="none" dirty="0">
                <a:solidFill>
                  <a:srgbClr val="002060"/>
                </a:solidFill>
                <a:latin typeface="Calibri"/>
                <a:ea typeface="Calibri"/>
                <a:cs typeface="Calibri"/>
                <a:sym typeface="Calibri"/>
              </a:rPr>
              <a:t>° </a:t>
            </a:r>
            <a:r>
              <a:rPr lang="it-IT" sz="2000" dirty="0">
                <a:solidFill>
                  <a:srgbClr val="002060"/>
                </a:solidFill>
                <a:latin typeface="Calibri"/>
                <a:ea typeface="Calibri"/>
                <a:cs typeface="Calibri"/>
                <a:sym typeface="Calibri"/>
              </a:rPr>
              <a:t>rendicontazione </a:t>
            </a:r>
            <a:endParaRPr sz="1400" b="0" i="0" u="none" strike="noStrike" cap="none" dirty="0">
              <a:solidFill>
                <a:srgbClr val="002060"/>
              </a:solidFill>
              <a:latin typeface="Arial"/>
              <a:ea typeface="Arial"/>
              <a:cs typeface="Arial"/>
              <a:sym typeface="Arial"/>
            </a:endParaRPr>
          </a:p>
        </p:txBody>
      </p:sp>
      <p:sp>
        <p:nvSpPr>
          <p:cNvPr id="15" name="Google Shape;248;p9">
            <a:extLst>
              <a:ext uri="{FF2B5EF4-FFF2-40B4-BE49-F238E27FC236}">
                <a16:creationId xmlns:a16="http://schemas.microsoft.com/office/drawing/2014/main" id="{FE3BCA33-BA9C-CB59-4263-B4E9115C70AA}"/>
              </a:ext>
            </a:extLst>
          </p:cNvPr>
          <p:cNvSpPr txBox="1"/>
          <p:nvPr/>
        </p:nvSpPr>
        <p:spPr>
          <a:xfrm>
            <a:off x="834853" y="5102572"/>
            <a:ext cx="1344600" cy="355587"/>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30.09.2022</a:t>
            </a: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16" name="Google Shape;254;p9">
            <a:extLst>
              <a:ext uri="{FF2B5EF4-FFF2-40B4-BE49-F238E27FC236}">
                <a16:creationId xmlns:a16="http://schemas.microsoft.com/office/drawing/2014/main" id="{4922A1F0-A8A9-7932-1EF8-8B7AD9A6BDB2}"/>
              </a:ext>
            </a:extLst>
          </p:cNvPr>
          <p:cNvSpPr txBox="1"/>
          <p:nvPr/>
        </p:nvSpPr>
        <p:spPr>
          <a:xfrm>
            <a:off x="3319946" y="5076189"/>
            <a:ext cx="1891884"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rgbClr val="002060"/>
                </a:solidFill>
                <a:latin typeface="Calibri"/>
                <a:ea typeface="Calibri"/>
                <a:cs typeface="Calibri"/>
                <a:sym typeface="Calibri"/>
              </a:rPr>
              <a:t>2° </a:t>
            </a:r>
            <a:r>
              <a:rPr lang="it-IT" sz="2000" dirty="0">
                <a:solidFill>
                  <a:srgbClr val="002060"/>
                </a:solidFill>
                <a:latin typeface="Calibri"/>
                <a:ea typeface="Calibri"/>
                <a:cs typeface="Calibri"/>
                <a:sym typeface="Calibri"/>
              </a:rPr>
              <a:t>pagamento</a:t>
            </a:r>
            <a:endParaRPr sz="1400" b="0" i="0" u="none" strike="noStrike" cap="none" dirty="0">
              <a:solidFill>
                <a:srgbClr val="002060"/>
              </a:solidFill>
              <a:latin typeface="Arial"/>
              <a:ea typeface="Arial"/>
              <a:cs typeface="Arial"/>
              <a:sym typeface="Arial"/>
            </a:endParaRPr>
          </a:p>
        </p:txBody>
      </p:sp>
      <p:pic>
        <p:nvPicPr>
          <p:cNvPr id="17" name="Immagine 16">
            <a:extLst>
              <a:ext uri="{FF2B5EF4-FFF2-40B4-BE49-F238E27FC236}">
                <a16:creationId xmlns:a16="http://schemas.microsoft.com/office/drawing/2014/main" id="{29D186B3-08B6-A0FA-6212-619B9C5AD60B}"/>
              </a:ext>
            </a:extLst>
          </p:cNvPr>
          <p:cNvPicPr>
            <a:picLocks noChangeAspect="1"/>
          </p:cNvPicPr>
          <p:nvPr/>
        </p:nvPicPr>
        <p:blipFill>
          <a:blip r:embed="rId3"/>
          <a:stretch>
            <a:fillRect/>
          </a:stretch>
        </p:blipFill>
        <p:spPr>
          <a:xfrm>
            <a:off x="8603236" y="1038564"/>
            <a:ext cx="1104900" cy="4724400"/>
          </a:xfrm>
          <a:prstGeom prst="rect">
            <a:avLst/>
          </a:prstGeom>
        </p:spPr>
      </p:pic>
      <p:sp>
        <p:nvSpPr>
          <p:cNvPr id="18" name="Google Shape;248;p9">
            <a:extLst>
              <a:ext uri="{FF2B5EF4-FFF2-40B4-BE49-F238E27FC236}">
                <a16:creationId xmlns:a16="http://schemas.microsoft.com/office/drawing/2014/main" id="{B9D859D2-39A2-019E-FDA1-719B2B1016BF}"/>
              </a:ext>
            </a:extLst>
          </p:cNvPr>
          <p:cNvSpPr txBox="1"/>
          <p:nvPr/>
        </p:nvSpPr>
        <p:spPr>
          <a:xfrm>
            <a:off x="7167893" y="1422276"/>
            <a:ext cx="1344600" cy="452400"/>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31.10.2022</a:t>
            </a: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20" name="Google Shape;254;p9">
            <a:extLst>
              <a:ext uri="{FF2B5EF4-FFF2-40B4-BE49-F238E27FC236}">
                <a16:creationId xmlns:a16="http://schemas.microsoft.com/office/drawing/2014/main" id="{5E58F716-5CA6-2E09-FFB0-FC34C9A4EE82}"/>
              </a:ext>
            </a:extLst>
          </p:cNvPr>
          <p:cNvSpPr txBox="1"/>
          <p:nvPr/>
        </p:nvSpPr>
        <p:spPr>
          <a:xfrm>
            <a:off x="9584470" y="1328626"/>
            <a:ext cx="2185051"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rgbClr val="002060"/>
                </a:solidFill>
                <a:latin typeface="Calibri"/>
                <a:ea typeface="Calibri"/>
                <a:cs typeface="Calibri"/>
                <a:sym typeface="Calibri"/>
              </a:rPr>
              <a:t>3° </a:t>
            </a:r>
            <a:r>
              <a:rPr lang="it-IT" sz="2000" dirty="0">
                <a:solidFill>
                  <a:srgbClr val="002060"/>
                </a:solidFill>
                <a:latin typeface="Calibri"/>
                <a:ea typeface="Calibri"/>
                <a:cs typeface="Calibri"/>
                <a:sym typeface="Calibri"/>
              </a:rPr>
              <a:t>rendicontazione </a:t>
            </a:r>
            <a:endParaRPr sz="1400" b="0" i="0" u="none" strike="noStrike" cap="none" dirty="0">
              <a:solidFill>
                <a:srgbClr val="002060"/>
              </a:solidFill>
              <a:latin typeface="Arial"/>
              <a:ea typeface="Arial"/>
              <a:cs typeface="Arial"/>
              <a:sym typeface="Arial"/>
            </a:endParaRPr>
          </a:p>
        </p:txBody>
      </p:sp>
      <p:sp>
        <p:nvSpPr>
          <p:cNvPr id="21" name="Google Shape;248;p9">
            <a:extLst>
              <a:ext uri="{FF2B5EF4-FFF2-40B4-BE49-F238E27FC236}">
                <a16:creationId xmlns:a16="http://schemas.microsoft.com/office/drawing/2014/main" id="{4E71CF9C-B847-AD34-5D8A-0F7F421D11D3}"/>
              </a:ext>
            </a:extLst>
          </p:cNvPr>
          <p:cNvSpPr txBox="1"/>
          <p:nvPr/>
        </p:nvSpPr>
        <p:spPr>
          <a:xfrm>
            <a:off x="7258636" y="2604435"/>
            <a:ext cx="1344600" cy="452400"/>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31.12.2022</a:t>
            </a: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22" name="Google Shape;254;p9">
            <a:extLst>
              <a:ext uri="{FF2B5EF4-FFF2-40B4-BE49-F238E27FC236}">
                <a16:creationId xmlns:a16="http://schemas.microsoft.com/office/drawing/2014/main" id="{FEDB37BD-68B5-3296-E833-421BC02F2750}"/>
              </a:ext>
            </a:extLst>
          </p:cNvPr>
          <p:cNvSpPr txBox="1"/>
          <p:nvPr/>
        </p:nvSpPr>
        <p:spPr>
          <a:xfrm>
            <a:off x="9654518" y="2546720"/>
            <a:ext cx="1891884"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dirty="0">
                <a:solidFill>
                  <a:srgbClr val="002060"/>
                </a:solidFill>
                <a:latin typeface="Calibri"/>
                <a:ea typeface="Calibri"/>
                <a:cs typeface="Calibri"/>
                <a:sym typeface="Calibri"/>
              </a:rPr>
              <a:t>3</a:t>
            </a:r>
            <a:r>
              <a:rPr lang="it-IT" sz="2000" b="0" i="0" u="none" strike="noStrike" cap="none" dirty="0">
                <a:solidFill>
                  <a:srgbClr val="002060"/>
                </a:solidFill>
                <a:latin typeface="Calibri"/>
                <a:ea typeface="Calibri"/>
                <a:cs typeface="Calibri"/>
                <a:sym typeface="Calibri"/>
              </a:rPr>
              <a:t>° </a:t>
            </a:r>
            <a:r>
              <a:rPr lang="it-IT" sz="2000" dirty="0">
                <a:solidFill>
                  <a:srgbClr val="002060"/>
                </a:solidFill>
                <a:latin typeface="Calibri"/>
                <a:ea typeface="Calibri"/>
                <a:cs typeface="Calibri"/>
                <a:sym typeface="Calibri"/>
              </a:rPr>
              <a:t>pagamento</a:t>
            </a:r>
            <a:endParaRPr sz="1400" b="0" i="0" u="none" strike="noStrike" cap="none" dirty="0">
              <a:solidFill>
                <a:srgbClr val="002060"/>
              </a:solidFill>
              <a:latin typeface="Arial"/>
              <a:ea typeface="Arial"/>
              <a:cs typeface="Arial"/>
              <a:sym typeface="Arial"/>
            </a:endParaRPr>
          </a:p>
        </p:txBody>
      </p:sp>
      <p:sp>
        <p:nvSpPr>
          <p:cNvPr id="23" name="Google Shape;248;p9">
            <a:extLst>
              <a:ext uri="{FF2B5EF4-FFF2-40B4-BE49-F238E27FC236}">
                <a16:creationId xmlns:a16="http://schemas.microsoft.com/office/drawing/2014/main" id="{ED23089F-2AD3-56F0-E0F8-55296D8CBE05}"/>
              </a:ext>
            </a:extLst>
          </p:cNvPr>
          <p:cNvSpPr txBox="1"/>
          <p:nvPr/>
        </p:nvSpPr>
        <p:spPr>
          <a:xfrm>
            <a:off x="7171606" y="3906977"/>
            <a:ext cx="1344600" cy="452400"/>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30.04.2023</a:t>
            </a: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24" name="Google Shape;254;p9">
            <a:extLst>
              <a:ext uri="{FF2B5EF4-FFF2-40B4-BE49-F238E27FC236}">
                <a16:creationId xmlns:a16="http://schemas.microsoft.com/office/drawing/2014/main" id="{C0B6AD3F-CA8F-20FB-A4EE-11CF905DE332}"/>
              </a:ext>
            </a:extLst>
          </p:cNvPr>
          <p:cNvSpPr txBox="1"/>
          <p:nvPr/>
        </p:nvSpPr>
        <p:spPr>
          <a:xfrm>
            <a:off x="9597463" y="3806519"/>
            <a:ext cx="2185051"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dirty="0">
                <a:solidFill>
                  <a:srgbClr val="002060"/>
                </a:solidFill>
                <a:latin typeface="Calibri"/>
                <a:ea typeface="Calibri"/>
                <a:cs typeface="Calibri"/>
                <a:sym typeface="Calibri"/>
              </a:rPr>
              <a:t>4</a:t>
            </a:r>
            <a:r>
              <a:rPr lang="it-IT" sz="2000" b="0" i="0" u="none" strike="noStrike" cap="none" dirty="0">
                <a:solidFill>
                  <a:srgbClr val="002060"/>
                </a:solidFill>
                <a:latin typeface="Calibri"/>
                <a:ea typeface="Calibri"/>
                <a:cs typeface="Calibri"/>
                <a:sym typeface="Calibri"/>
              </a:rPr>
              <a:t>° </a:t>
            </a:r>
            <a:r>
              <a:rPr lang="it-IT" sz="2000" dirty="0">
                <a:solidFill>
                  <a:srgbClr val="002060"/>
                </a:solidFill>
                <a:latin typeface="Calibri"/>
                <a:ea typeface="Calibri"/>
                <a:cs typeface="Calibri"/>
                <a:sym typeface="Calibri"/>
              </a:rPr>
              <a:t>rendicontazione </a:t>
            </a:r>
            <a:endParaRPr sz="1400" b="0" i="0" u="none" strike="noStrike" cap="none" dirty="0">
              <a:solidFill>
                <a:srgbClr val="002060"/>
              </a:solidFill>
              <a:latin typeface="Arial"/>
              <a:ea typeface="Arial"/>
              <a:cs typeface="Arial"/>
              <a:sym typeface="Arial"/>
            </a:endParaRPr>
          </a:p>
        </p:txBody>
      </p:sp>
      <p:sp>
        <p:nvSpPr>
          <p:cNvPr id="25" name="Google Shape;248;p9">
            <a:extLst>
              <a:ext uri="{FF2B5EF4-FFF2-40B4-BE49-F238E27FC236}">
                <a16:creationId xmlns:a16="http://schemas.microsoft.com/office/drawing/2014/main" id="{D2AFCCED-3BD6-12EB-3E1A-7156AC68FA8C}"/>
              </a:ext>
            </a:extLst>
          </p:cNvPr>
          <p:cNvSpPr txBox="1"/>
          <p:nvPr/>
        </p:nvSpPr>
        <p:spPr>
          <a:xfrm>
            <a:off x="7213265" y="5161496"/>
            <a:ext cx="1344600" cy="452400"/>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ct val="100000"/>
              <a:buFont typeface="Arial"/>
              <a:buNone/>
            </a:pPr>
            <a:r>
              <a:rPr lang="it-IT" sz="4171" b="1" i="0" u="none" strike="noStrike" cap="none" dirty="0">
                <a:solidFill>
                  <a:srgbClr val="002060"/>
                </a:solidFill>
                <a:latin typeface="Calibri"/>
                <a:ea typeface="Calibri"/>
                <a:cs typeface="Calibri"/>
                <a:sym typeface="Calibri"/>
              </a:rPr>
              <a:t>30.06.2023</a:t>
            </a:r>
            <a:endParaRPr sz="4171" b="0"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2000" b="1" i="0" u="none" strike="noStrike" cap="none" dirty="0">
              <a:solidFill>
                <a:srgbClr val="000000"/>
              </a:solidFill>
              <a:latin typeface="Arial"/>
              <a:ea typeface="Arial"/>
              <a:cs typeface="Arial"/>
              <a:sym typeface="Arial"/>
            </a:endParaRPr>
          </a:p>
        </p:txBody>
      </p:sp>
      <p:sp>
        <p:nvSpPr>
          <p:cNvPr id="26" name="Google Shape;254;p9">
            <a:extLst>
              <a:ext uri="{FF2B5EF4-FFF2-40B4-BE49-F238E27FC236}">
                <a16:creationId xmlns:a16="http://schemas.microsoft.com/office/drawing/2014/main" id="{EBC2152E-7AA6-A18F-22DE-DA1A2884D4BC}"/>
              </a:ext>
            </a:extLst>
          </p:cNvPr>
          <p:cNvSpPr txBox="1"/>
          <p:nvPr/>
        </p:nvSpPr>
        <p:spPr>
          <a:xfrm>
            <a:off x="9613358" y="5101299"/>
            <a:ext cx="1891884" cy="470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rgbClr val="002060"/>
                </a:solidFill>
                <a:latin typeface="Calibri"/>
                <a:ea typeface="Calibri"/>
                <a:cs typeface="Calibri"/>
                <a:sym typeface="Calibri"/>
              </a:rPr>
              <a:t>4° </a:t>
            </a:r>
            <a:r>
              <a:rPr lang="it-IT" sz="2000" dirty="0">
                <a:solidFill>
                  <a:srgbClr val="002060"/>
                </a:solidFill>
                <a:latin typeface="Calibri"/>
                <a:ea typeface="Calibri"/>
                <a:cs typeface="Calibri"/>
                <a:sym typeface="Calibri"/>
              </a:rPr>
              <a:t>pagamento</a:t>
            </a:r>
            <a:endParaRPr sz="1400" b="0" i="0" u="none" strike="noStrike" cap="none" dirty="0">
              <a:solidFill>
                <a:srgbClr val="002060"/>
              </a:solidFill>
              <a:latin typeface="Arial"/>
              <a:ea typeface="Arial"/>
              <a:cs typeface="Arial"/>
              <a:sym typeface="Arial"/>
            </a:endParaRPr>
          </a:p>
        </p:txBody>
      </p:sp>
      <p:sp>
        <p:nvSpPr>
          <p:cNvPr id="27" name="Google Shape;791;p17">
            <a:extLst>
              <a:ext uri="{FF2B5EF4-FFF2-40B4-BE49-F238E27FC236}">
                <a16:creationId xmlns:a16="http://schemas.microsoft.com/office/drawing/2014/main" id="{04CFF2A4-F321-0DCF-B034-946A331EA1C5}"/>
              </a:ext>
            </a:extLst>
          </p:cNvPr>
          <p:cNvSpPr txBox="1"/>
          <p:nvPr/>
        </p:nvSpPr>
        <p:spPr>
          <a:xfrm>
            <a:off x="874131" y="794532"/>
            <a:ext cx="9552583"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rgbClr val="002060"/>
                </a:solidFill>
                <a:latin typeface="Calibri"/>
                <a:ea typeface="Calibri"/>
                <a:cs typeface="Calibri"/>
                <a:sym typeface="Calibri"/>
              </a:rPr>
              <a:t>ANTICIPO PARI AL 10%, </a:t>
            </a:r>
          </a:p>
        </p:txBody>
      </p:sp>
    </p:spTree>
    <p:extLst>
      <p:ext uri="{BB962C8B-B14F-4D97-AF65-F5344CB8AC3E}">
        <p14:creationId xmlns:p14="http://schemas.microsoft.com/office/powerpoint/2010/main" val="169781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724221" y="398265"/>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MODIFICHE AL DISCIPLINARE DM 1062… </a:t>
            </a:r>
          </a:p>
        </p:txBody>
      </p:sp>
      <p:pic>
        <p:nvPicPr>
          <p:cNvPr id="3" name="Immagine 2">
            <a:extLst>
              <a:ext uri="{FF2B5EF4-FFF2-40B4-BE49-F238E27FC236}">
                <a16:creationId xmlns:a16="http://schemas.microsoft.com/office/drawing/2014/main" id="{C65C4D29-D38E-4690-1F76-94EA508806CB}"/>
              </a:ext>
            </a:extLst>
          </p:cNvPr>
          <p:cNvPicPr>
            <a:picLocks noChangeAspect="1"/>
          </p:cNvPicPr>
          <p:nvPr/>
        </p:nvPicPr>
        <p:blipFill>
          <a:blip r:embed="rId3"/>
          <a:stretch>
            <a:fillRect/>
          </a:stretch>
        </p:blipFill>
        <p:spPr>
          <a:xfrm>
            <a:off x="386181" y="1558637"/>
            <a:ext cx="3083849" cy="3747795"/>
          </a:xfrm>
          <a:prstGeom prst="rect">
            <a:avLst/>
          </a:prstGeom>
        </p:spPr>
      </p:pic>
      <p:pic>
        <p:nvPicPr>
          <p:cNvPr id="4" name="Immagine 3">
            <a:extLst>
              <a:ext uri="{FF2B5EF4-FFF2-40B4-BE49-F238E27FC236}">
                <a16:creationId xmlns:a16="http://schemas.microsoft.com/office/drawing/2014/main" id="{192D7644-2FAB-BBF8-C2F2-1462C4D2F0C1}"/>
              </a:ext>
            </a:extLst>
          </p:cNvPr>
          <p:cNvPicPr>
            <a:picLocks noChangeAspect="1"/>
          </p:cNvPicPr>
          <p:nvPr/>
        </p:nvPicPr>
        <p:blipFill>
          <a:blip r:embed="rId4"/>
          <a:stretch>
            <a:fillRect/>
          </a:stretch>
        </p:blipFill>
        <p:spPr>
          <a:xfrm>
            <a:off x="3229512" y="1012319"/>
            <a:ext cx="1104900" cy="4724400"/>
          </a:xfrm>
          <a:prstGeom prst="rect">
            <a:avLst/>
          </a:prstGeom>
        </p:spPr>
      </p:pic>
      <p:graphicFrame>
        <p:nvGraphicFramePr>
          <p:cNvPr id="2" name="Tabella 1">
            <a:extLst>
              <a:ext uri="{FF2B5EF4-FFF2-40B4-BE49-F238E27FC236}">
                <a16:creationId xmlns:a16="http://schemas.microsoft.com/office/drawing/2014/main" id="{5895F1BD-AF51-14D9-4CCA-C59095485F1C}"/>
              </a:ext>
            </a:extLst>
          </p:cNvPr>
          <p:cNvGraphicFramePr>
            <a:graphicFrameLocks noGrp="1"/>
          </p:cNvGraphicFramePr>
          <p:nvPr>
            <p:extLst>
              <p:ext uri="{D42A27DB-BD31-4B8C-83A1-F6EECF244321}">
                <p14:modId xmlns:p14="http://schemas.microsoft.com/office/powerpoint/2010/main" val="1031986216"/>
              </p:ext>
            </p:extLst>
          </p:nvPr>
        </p:nvGraphicFramePr>
        <p:xfrm>
          <a:off x="4519612" y="1012319"/>
          <a:ext cx="7299527" cy="5516273"/>
        </p:xfrm>
        <a:graphic>
          <a:graphicData uri="http://schemas.openxmlformats.org/drawingml/2006/table">
            <a:tbl>
              <a:tblPr firstRow="1" firstCol="1" bandRow="1">
                <a:tableStyleId>{5C22544A-7EE6-4342-B048-85BDC9FD1C3A}</a:tableStyleId>
              </a:tblPr>
              <a:tblGrid>
                <a:gridCol w="3617342">
                  <a:extLst>
                    <a:ext uri="{9D8B030D-6E8A-4147-A177-3AD203B41FA5}">
                      <a16:colId xmlns:a16="http://schemas.microsoft.com/office/drawing/2014/main" val="2763709967"/>
                    </a:ext>
                  </a:extLst>
                </a:gridCol>
                <a:gridCol w="3682185">
                  <a:extLst>
                    <a:ext uri="{9D8B030D-6E8A-4147-A177-3AD203B41FA5}">
                      <a16:colId xmlns:a16="http://schemas.microsoft.com/office/drawing/2014/main" val="258752361"/>
                    </a:ext>
                  </a:extLst>
                </a:gridCol>
              </a:tblGrid>
              <a:tr h="347558">
                <a:tc gridSpan="2">
                  <a:txBody>
                    <a:bodyPr/>
                    <a:lstStyle/>
                    <a:p>
                      <a:pPr algn="ctr"/>
                      <a:r>
                        <a:rPr lang="it-IT" sz="1200" dirty="0">
                          <a:effectLst/>
                        </a:rPr>
                        <a:t>MODIFICA AL DISCIPLINARE DM 1062/2021</a:t>
                      </a:r>
                      <a:endParaRPr lang="it-IT" sz="1200" dirty="0">
                        <a:effectLst/>
                        <a:latin typeface="Times New Roman" panose="02020603050405020304" pitchFamily="18" charset="0"/>
                        <a:ea typeface="Times New Roman" panose="02020603050405020304" pitchFamily="18" charset="0"/>
                      </a:endParaRPr>
                    </a:p>
                  </a:txBody>
                  <a:tcPr marL="32123" marR="32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hMerge="1">
                  <a:txBody>
                    <a:bodyPr/>
                    <a:lstStyle/>
                    <a:p>
                      <a:endParaRPr lang="it-IT"/>
                    </a:p>
                  </a:txBody>
                  <a:tcPr/>
                </a:tc>
                <a:extLst>
                  <a:ext uri="{0D108BD9-81ED-4DB2-BD59-A6C34878D82A}">
                    <a16:rowId xmlns:a16="http://schemas.microsoft.com/office/drawing/2014/main" val="2743585295"/>
                  </a:ext>
                </a:extLst>
              </a:tr>
              <a:tr h="184597">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DISCIPLINARE ALLEGATO AL DM 1062/2021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chemeClr val="bg1"/>
                          </a:solidFill>
                          <a:effectLst/>
                          <a:latin typeface="Calibri" panose="020F0502020204030204" pitchFamily="34" charset="0"/>
                          <a:cs typeface="Calibri" panose="020F0502020204030204" pitchFamily="34" charset="0"/>
                        </a:rPr>
                        <a:t>DISCIPLINARE ALLEGATO AL DM 359/2022</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3535827673"/>
                  </a:ext>
                </a:extLst>
              </a:tr>
              <a:tr h="369194">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3 COMMA 8</a:t>
                      </a:r>
                    </a:p>
                    <a:p>
                      <a:pPr algn="ctr"/>
                      <a:r>
                        <a:rPr lang="it-IT" sz="1200" b="1" dirty="0">
                          <a:solidFill>
                            <a:schemeClr val="bg1"/>
                          </a:solidFill>
                          <a:effectLst/>
                          <a:latin typeface="Calibri" panose="020F0502020204030204" pitchFamily="34" charset="0"/>
                          <a:cs typeface="Calibri" panose="020F0502020204030204" pitchFamily="34" charset="0"/>
                        </a:rPr>
                        <a:t>(versione originaria)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3 COMMA 8</a:t>
                      </a:r>
                    </a:p>
                    <a:p>
                      <a:pPr algn="ctr"/>
                      <a:r>
                        <a:rPr lang="it-IT" sz="1200" b="1" dirty="0">
                          <a:solidFill>
                            <a:schemeClr val="bg1"/>
                          </a:solidFill>
                          <a:effectLst/>
                          <a:latin typeface="Calibri" panose="020F0502020204030204" pitchFamily="34" charset="0"/>
                          <a:cs typeface="Calibri" panose="020F0502020204030204" pitchFamily="34" charset="0"/>
                        </a:rPr>
                        <a:t>(nuova versione)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268854701"/>
                  </a:ext>
                </a:extLst>
              </a:tr>
              <a:tr h="4614924">
                <a:tc>
                  <a:txBody>
                    <a:bodyPr/>
                    <a:lstStyle/>
                    <a:p>
                      <a:pPr algn="just"/>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La rendicontazione delle attività svolte dovrà essere effettuata dal beneficiario </a:t>
                      </a:r>
                      <a:r>
                        <a:rPr lang="it-IT" sz="12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con cadenza bimestrale</a:t>
                      </a: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p>
                    <a:p>
                      <a:pPr algn="just"/>
                      <a:endPar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p>
                    <a:p>
                      <a:pPr algn="just"/>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Nello specifico, attraverso l’apposita piattaforma on line (http://www.ponricerca.gov.it/siri) e utilizzando </a:t>
                      </a:r>
                    </a:p>
                    <a:p>
                      <a:pPr algn="just"/>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la modulistica ivi presente, ciascun ricercatore dovrà produrre un report recante l’indicazione dell’impegno </a:t>
                      </a:r>
                    </a:p>
                    <a:p>
                      <a:pPr algn="just"/>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temporale (articolato in mesi in impresa, in sede, all’estero, se previsto) e una sintesi delle principali attività  svolte. Sarà cura del Responsabile Scientifico del progetto, attraverso la medesima piattaforma, verificare </a:t>
                      </a:r>
                    </a:p>
                    <a:p>
                      <a:pPr algn="just"/>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 validare quanto indicato dal ricercatore. La rendicontazione così validata costituirà la base per il calcolo, da parte del MUR, delle spese ammissibili (mediante applicazione del costo standard) </a:t>
                      </a:r>
                      <a:r>
                        <a:rPr lang="it-IT" sz="12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per il bimestre di riferimento.</a:t>
                      </a:r>
                      <a:endPar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it-IT" sz="1200" b="1" i="0" u="none" strike="noStrike" cap="none" dirty="0">
                          <a:solidFill>
                            <a:srgbClr val="002060"/>
                          </a:solidFill>
                          <a:effectLst/>
                          <a:latin typeface="Calibri" panose="020F0502020204030204" pitchFamily="34" charset="0"/>
                          <a:ea typeface="+mn-ea"/>
                          <a:cs typeface="Calibri" panose="020F0502020204030204" pitchFamily="34" charset="0"/>
                          <a:sym typeface="Arial"/>
                        </a:rPr>
                        <a:t>8. La rendicontazione delle attività svolte dovrà essere effettuata dal beneficiario con le cadenze previste dall’art. 4 commi 2 e 3 del D.M. n. 1062/2021 e </a:t>
                      </a:r>
                      <a:r>
                        <a:rPr lang="it-IT" sz="1200" b="1" i="0" u="none" strike="noStrike" cap="none" dirty="0" err="1">
                          <a:solidFill>
                            <a:srgbClr val="002060"/>
                          </a:solidFill>
                          <a:effectLst/>
                          <a:latin typeface="Calibri" panose="020F0502020204030204" pitchFamily="34" charset="0"/>
                          <a:ea typeface="+mn-ea"/>
                          <a:cs typeface="Calibri" panose="020F0502020204030204" pitchFamily="34" charset="0"/>
                          <a:sym typeface="Arial"/>
                        </a:rPr>
                        <a:t>s.m.i.</a:t>
                      </a:r>
                      <a:r>
                        <a:rPr lang="it-IT" sz="1200" b="1" i="0" u="none" strike="noStrike" cap="none" dirty="0">
                          <a:solidFill>
                            <a:srgbClr val="002060"/>
                          </a:solidFill>
                          <a:effectLst/>
                          <a:latin typeface="Calibri" panose="020F0502020204030204" pitchFamily="34" charset="0"/>
                          <a:ea typeface="+mn-ea"/>
                          <a:cs typeface="Calibri" panose="020F0502020204030204" pitchFamily="34" charset="0"/>
                          <a:sym typeface="Arial"/>
                        </a:rPr>
                        <a:t> </a:t>
                      </a:r>
                    </a:p>
                    <a:p>
                      <a:endParaRPr lang="it-IT" sz="1200" b="1" i="0" u="none" strike="noStrike" cap="none" dirty="0">
                        <a:solidFill>
                          <a:srgbClr val="002060"/>
                        </a:solidFill>
                        <a:effectLst/>
                        <a:latin typeface="Calibri" panose="020F0502020204030204" pitchFamily="34" charset="0"/>
                        <a:ea typeface="+mn-ea"/>
                        <a:cs typeface="Calibri" panose="020F0502020204030204" pitchFamily="34" charset="0"/>
                        <a:sym typeface="Arial"/>
                      </a:endParaRPr>
                    </a:p>
                    <a:p>
                      <a:r>
                        <a:rPr lang="it-IT" sz="1200" b="1" i="0" u="none" strike="noStrike" cap="none" dirty="0">
                          <a:solidFill>
                            <a:srgbClr val="002060"/>
                          </a:solidFill>
                          <a:effectLst/>
                          <a:latin typeface="Calibri" panose="020F0502020204030204" pitchFamily="34" charset="0"/>
                          <a:ea typeface="+mn-ea"/>
                          <a:cs typeface="Calibri" panose="020F0502020204030204" pitchFamily="34" charset="0"/>
                          <a:sym typeface="Arial"/>
                        </a:rPr>
                        <a:t>Nello specifico, attraverso l’apposita piattaforma on line (http://www.ponricerca.gov.it/siri) e utilizzando la modulistica ivi presente, ciascun ricercatore dovrà produrre un report recante l’indicazione dell’impegno temporale (articolato in mesi in impresa, in sede, all’estero, se previsto) e una sintesi delle principali attività svolte. Sarà cura del Responsabile Scientifico del progetto, attraverso la medesima piattaforma, verificare e validare quanto indicato dal ricercatore e degli Uffici Ricerca o degli Uffici competenti indicati dalle Università curarne la trasmissione al MUR. La rendicontazione così validata costituirà la base per il calcolo, da parte del MUR, delle spese ammissibili (mediante applicazione del costo standard) per il periodo di riferimento.</a:t>
                      </a:r>
                      <a:r>
                        <a:rPr lang="it-IT" sz="1200" b="1" dirty="0">
                          <a:solidFill>
                            <a:srgbClr val="002060"/>
                          </a:solidFill>
                          <a:effectLst/>
                          <a:latin typeface="Calibri" panose="020F0502020204030204" pitchFamily="34" charset="0"/>
                          <a:cs typeface="Calibri" panose="020F0502020204030204" pitchFamily="34" charset="0"/>
                        </a:rPr>
                        <a:t> </a:t>
                      </a:r>
                      <a:endPar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283219"/>
                  </a:ext>
                </a:extLst>
              </a:tr>
            </a:tbl>
          </a:graphicData>
        </a:graphic>
      </p:graphicFrame>
    </p:spTree>
    <p:extLst>
      <p:ext uri="{BB962C8B-B14F-4D97-AF65-F5344CB8AC3E}">
        <p14:creationId xmlns:p14="http://schemas.microsoft.com/office/powerpoint/2010/main" val="73772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724221" y="398265"/>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MODIFICHE AL DISCIPLINARE DM 1062… </a:t>
            </a:r>
          </a:p>
        </p:txBody>
      </p:sp>
      <p:pic>
        <p:nvPicPr>
          <p:cNvPr id="3" name="Immagine 2">
            <a:extLst>
              <a:ext uri="{FF2B5EF4-FFF2-40B4-BE49-F238E27FC236}">
                <a16:creationId xmlns:a16="http://schemas.microsoft.com/office/drawing/2014/main" id="{C65C4D29-D38E-4690-1F76-94EA508806CB}"/>
              </a:ext>
            </a:extLst>
          </p:cNvPr>
          <p:cNvPicPr>
            <a:picLocks noChangeAspect="1"/>
          </p:cNvPicPr>
          <p:nvPr/>
        </p:nvPicPr>
        <p:blipFill>
          <a:blip r:embed="rId3"/>
          <a:stretch>
            <a:fillRect/>
          </a:stretch>
        </p:blipFill>
        <p:spPr>
          <a:xfrm>
            <a:off x="386181" y="1558637"/>
            <a:ext cx="3083849" cy="3747795"/>
          </a:xfrm>
          <a:prstGeom prst="rect">
            <a:avLst/>
          </a:prstGeom>
        </p:spPr>
      </p:pic>
      <p:pic>
        <p:nvPicPr>
          <p:cNvPr id="4" name="Immagine 3">
            <a:extLst>
              <a:ext uri="{FF2B5EF4-FFF2-40B4-BE49-F238E27FC236}">
                <a16:creationId xmlns:a16="http://schemas.microsoft.com/office/drawing/2014/main" id="{192D7644-2FAB-BBF8-C2F2-1462C4D2F0C1}"/>
              </a:ext>
            </a:extLst>
          </p:cNvPr>
          <p:cNvPicPr>
            <a:picLocks noChangeAspect="1"/>
          </p:cNvPicPr>
          <p:nvPr/>
        </p:nvPicPr>
        <p:blipFill>
          <a:blip r:embed="rId4"/>
          <a:stretch>
            <a:fillRect/>
          </a:stretch>
        </p:blipFill>
        <p:spPr>
          <a:xfrm>
            <a:off x="3229512" y="1012319"/>
            <a:ext cx="1104900" cy="4724400"/>
          </a:xfrm>
          <a:prstGeom prst="rect">
            <a:avLst/>
          </a:prstGeom>
        </p:spPr>
      </p:pic>
      <p:graphicFrame>
        <p:nvGraphicFramePr>
          <p:cNvPr id="2" name="Tabella 1">
            <a:extLst>
              <a:ext uri="{FF2B5EF4-FFF2-40B4-BE49-F238E27FC236}">
                <a16:creationId xmlns:a16="http://schemas.microsoft.com/office/drawing/2014/main" id="{5895F1BD-AF51-14D9-4CCA-C59095485F1C}"/>
              </a:ext>
            </a:extLst>
          </p:cNvPr>
          <p:cNvGraphicFramePr>
            <a:graphicFrameLocks noGrp="1"/>
          </p:cNvGraphicFramePr>
          <p:nvPr>
            <p:extLst>
              <p:ext uri="{D42A27DB-BD31-4B8C-83A1-F6EECF244321}">
                <p14:modId xmlns:p14="http://schemas.microsoft.com/office/powerpoint/2010/main" val="1956680546"/>
              </p:ext>
            </p:extLst>
          </p:nvPr>
        </p:nvGraphicFramePr>
        <p:xfrm>
          <a:off x="4454769" y="1012320"/>
          <a:ext cx="7127632" cy="5449178"/>
        </p:xfrm>
        <a:graphic>
          <a:graphicData uri="http://schemas.openxmlformats.org/drawingml/2006/table">
            <a:tbl>
              <a:tblPr firstRow="1" firstCol="1" bandRow="1">
                <a:tableStyleId>{5C22544A-7EE6-4342-B048-85BDC9FD1C3A}</a:tableStyleId>
              </a:tblPr>
              <a:tblGrid>
                <a:gridCol w="3563816">
                  <a:extLst>
                    <a:ext uri="{9D8B030D-6E8A-4147-A177-3AD203B41FA5}">
                      <a16:colId xmlns:a16="http://schemas.microsoft.com/office/drawing/2014/main" val="2763709967"/>
                    </a:ext>
                  </a:extLst>
                </a:gridCol>
                <a:gridCol w="3563816">
                  <a:extLst>
                    <a:ext uri="{9D8B030D-6E8A-4147-A177-3AD203B41FA5}">
                      <a16:colId xmlns:a16="http://schemas.microsoft.com/office/drawing/2014/main" val="258752361"/>
                    </a:ext>
                  </a:extLst>
                </a:gridCol>
              </a:tblGrid>
              <a:tr h="343220">
                <a:tc gridSpan="2">
                  <a:txBody>
                    <a:bodyPr/>
                    <a:lstStyle/>
                    <a:p>
                      <a:pPr algn="ctr"/>
                      <a:r>
                        <a:rPr lang="it-IT" sz="1200" dirty="0">
                          <a:effectLst/>
                        </a:rPr>
                        <a:t>MODIFICA AL DISCIPLINARE DM 1062/2021</a:t>
                      </a:r>
                      <a:endParaRPr lang="it-IT" sz="1200" dirty="0">
                        <a:effectLst/>
                        <a:latin typeface="Times New Roman" panose="02020603050405020304" pitchFamily="18" charset="0"/>
                        <a:ea typeface="Times New Roman" panose="02020603050405020304" pitchFamily="18" charset="0"/>
                      </a:endParaRPr>
                    </a:p>
                  </a:txBody>
                  <a:tcPr marL="32123" marR="32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hMerge="1">
                  <a:txBody>
                    <a:bodyPr/>
                    <a:lstStyle/>
                    <a:p>
                      <a:endParaRPr lang="it-IT"/>
                    </a:p>
                  </a:txBody>
                  <a:tcPr/>
                </a:tc>
                <a:extLst>
                  <a:ext uri="{0D108BD9-81ED-4DB2-BD59-A6C34878D82A}">
                    <a16:rowId xmlns:a16="http://schemas.microsoft.com/office/drawing/2014/main" val="2743585295"/>
                  </a:ext>
                </a:extLst>
              </a:tr>
              <a:tr h="182293">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DISCIPLINARE ALLEGATO AL DM 1062/2021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chemeClr val="bg1"/>
                          </a:solidFill>
                          <a:effectLst/>
                          <a:latin typeface="Calibri" panose="020F0502020204030204" pitchFamily="34" charset="0"/>
                          <a:cs typeface="Calibri" panose="020F0502020204030204" pitchFamily="34" charset="0"/>
                        </a:rPr>
                        <a:t>DISCIPLINARE ALLEGATO AL DM 359/2022</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3535827673"/>
                  </a:ext>
                </a:extLst>
              </a:tr>
              <a:tr h="364586">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5 COMMA 1</a:t>
                      </a:r>
                    </a:p>
                    <a:p>
                      <a:pPr algn="ctr"/>
                      <a:r>
                        <a:rPr lang="it-IT" sz="1200" b="1" dirty="0">
                          <a:solidFill>
                            <a:schemeClr val="bg1"/>
                          </a:solidFill>
                          <a:effectLst/>
                          <a:latin typeface="Calibri" panose="020F0502020204030204" pitchFamily="34" charset="0"/>
                          <a:cs typeface="Calibri" panose="020F0502020204030204" pitchFamily="34" charset="0"/>
                        </a:rPr>
                        <a:t>(versione originaria)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5 COMMA 1</a:t>
                      </a:r>
                    </a:p>
                    <a:p>
                      <a:pPr algn="ctr"/>
                      <a:r>
                        <a:rPr lang="it-IT" sz="1200" b="1" dirty="0">
                          <a:solidFill>
                            <a:schemeClr val="bg1"/>
                          </a:solidFill>
                          <a:effectLst/>
                          <a:latin typeface="Calibri" panose="020F0502020204030204" pitchFamily="34" charset="0"/>
                          <a:cs typeface="Calibri" panose="020F0502020204030204" pitchFamily="34" charset="0"/>
                        </a:rPr>
                        <a:t>(nuova versione)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268854701"/>
                  </a:ext>
                </a:extLst>
              </a:tr>
              <a:tr h="4557318">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 pagamenti al soggetto beneficiario saranno effettuati dal Ministero, previa positiva conclusione delle verifiche spettanti agli Uffici competenti, secondo i tempi e con le seguenti modalità: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un anticipo pari al 10% del totale del finanziamento a seguito della presentazione di quanto previsto dall’art. 3 comma 2 e 3;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ulteriori erogazioni, salvo il predetto anticipo, saranno disposte al 30 aprile, al 30 agosto e al 31 dicembre di ciascuna annualità in relazione alla rendicontazione delle attività svolte, con cadenza bimestrale;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l’ultima tranche, a seguito di rendicontazione delle attività svolte al 31 dicembre 2023, con il sostegno delle risorse di cui al presente decreto. Tale rendicontazione dovrà essere presentata entro i successivi 30 giorni. </a:t>
                      </a:r>
                    </a:p>
                  </a:txBody>
                  <a:tcPr marL="44450" marR="4445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 pagamenti al soggetto beneficiario saranno effettuati dal Ministero, previa positiva conclusione delle verifiche spettanti agli Uffici competenti, secondo i tempi e con le seguenti modalità: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
                          <a:srgbClr val="000000"/>
                        </a:buClr>
                        <a:buSzTx/>
                        <a:buFontTx/>
                        <a:buChar char="-"/>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un anticipo pari al 10% del totale del finanziamento a seguito della presentazione di quanto previsto dall’art. 3, commi 2 e 3; </a:t>
                      </a:r>
                    </a:p>
                    <a:p>
                      <a:pPr marL="171450" marR="0" indent="-171450" algn="l" defTabSz="914400" rtl="0" eaLnBrk="1" fontAlgn="auto" latinLnBrk="0" hangingPunct="1">
                        <a:lnSpc>
                          <a:spcPct val="100000"/>
                        </a:lnSpc>
                        <a:spcBef>
                          <a:spcPts val="0"/>
                        </a:spcBef>
                        <a:spcAft>
                          <a:spcPts val="0"/>
                        </a:spcAft>
                        <a:buClr>
                          <a:srgbClr val="000000"/>
                        </a:buClr>
                        <a:buSzTx/>
                        <a:buFontTx/>
                        <a:buChar char="-"/>
                        <a:tabLst/>
                        <a:defRPr/>
                      </a:pPr>
                      <a:endPar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 ulteriori erogazioni, salvo il predetto anticipo, saranno disposte al 30 giugno, al 30 settembre e al 31 dicembre di ciascuna annualità in relazione alla rendicontazione delle attività svolte e al perfezionamento dei relativi controlli di competenza del MUR, con le cadenze previste dall’art. 4 commi 2 e 3 del D.M. n. 1062/2021 e </a:t>
                      </a:r>
                      <a:r>
                        <a:rPr lang="it-IT" sz="1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s.m.i.</a:t>
                      </a: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l’ultima tranche, relativa alle attività svolte nel bimestre novembre – dicembre 2023, verrà erogata a seguito della rendicontazione delle attività da effettuarsi il 29 febbraio 2024 e del perfezionamento dei relativi controlli di competenza del MUR. </a:t>
                      </a:r>
                    </a:p>
                  </a:txBody>
                  <a:tcPr marL="44450" marR="444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283219"/>
                  </a:ext>
                </a:extLst>
              </a:tr>
            </a:tbl>
          </a:graphicData>
        </a:graphic>
      </p:graphicFrame>
    </p:spTree>
    <p:extLst>
      <p:ext uri="{BB962C8B-B14F-4D97-AF65-F5344CB8AC3E}">
        <p14:creationId xmlns:p14="http://schemas.microsoft.com/office/powerpoint/2010/main" val="1292765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853175" y="382696"/>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MODIFICHE AL DISCIPLINARE DM 1062… </a:t>
            </a:r>
          </a:p>
        </p:txBody>
      </p:sp>
      <p:pic>
        <p:nvPicPr>
          <p:cNvPr id="3" name="Immagine 2">
            <a:extLst>
              <a:ext uri="{FF2B5EF4-FFF2-40B4-BE49-F238E27FC236}">
                <a16:creationId xmlns:a16="http://schemas.microsoft.com/office/drawing/2014/main" id="{C65C4D29-D38E-4690-1F76-94EA508806CB}"/>
              </a:ext>
            </a:extLst>
          </p:cNvPr>
          <p:cNvPicPr>
            <a:picLocks noChangeAspect="1"/>
          </p:cNvPicPr>
          <p:nvPr/>
        </p:nvPicPr>
        <p:blipFill>
          <a:blip r:embed="rId3"/>
          <a:stretch>
            <a:fillRect/>
          </a:stretch>
        </p:blipFill>
        <p:spPr>
          <a:xfrm>
            <a:off x="386181" y="1558637"/>
            <a:ext cx="3083849" cy="3747795"/>
          </a:xfrm>
          <a:prstGeom prst="rect">
            <a:avLst/>
          </a:prstGeom>
        </p:spPr>
      </p:pic>
      <p:pic>
        <p:nvPicPr>
          <p:cNvPr id="4" name="Immagine 3">
            <a:extLst>
              <a:ext uri="{FF2B5EF4-FFF2-40B4-BE49-F238E27FC236}">
                <a16:creationId xmlns:a16="http://schemas.microsoft.com/office/drawing/2014/main" id="{192D7644-2FAB-BBF8-C2F2-1462C4D2F0C1}"/>
              </a:ext>
            </a:extLst>
          </p:cNvPr>
          <p:cNvPicPr>
            <a:picLocks noChangeAspect="1"/>
          </p:cNvPicPr>
          <p:nvPr/>
        </p:nvPicPr>
        <p:blipFill>
          <a:blip r:embed="rId4"/>
          <a:stretch>
            <a:fillRect/>
          </a:stretch>
        </p:blipFill>
        <p:spPr>
          <a:xfrm>
            <a:off x="3170897" y="1066800"/>
            <a:ext cx="1104900" cy="4724400"/>
          </a:xfrm>
          <a:prstGeom prst="rect">
            <a:avLst/>
          </a:prstGeom>
        </p:spPr>
      </p:pic>
      <p:graphicFrame>
        <p:nvGraphicFramePr>
          <p:cNvPr id="2" name="Tabella 1">
            <a:extLst>
              <a:ext uri="{FF2B5EF4-FFF2-40B4-BE49-F238E27FC236}">
                <a16:creationId xmlns:a16="http://schemas.microsoft.com/office/drawing/2014/main" id="{5895F1BD-AF51-14D9-4CCA-C59095485F1C}"/>
              </a:ext>
            </a:extLst>
          </p:cNvPr>
          <p:cNvGraphicFramePr>
            <a:graphicFrameLocks noGrp="1"/>
          </p:cNvGraphicFramePr>
          <p:nvPr>
            <p:extLst>
              <p:ext uri="{D42A27DB-BD31-4B8C-83A1-F6EECF244321}">
                <p14:modId xmlns:p14="http://schemas.microsoft.com/office/powerpoint/2010/main" val="3903154509"/>
              </p:ext>
            </p:extLst>
          </p:nvPr>
        </p:nvGraphicFramePr>
        <p:xfrm>
          <a:off x="4454769" y="1012320"/>
          <a:ext cx="6928340" cy="5257535"/>
        </p:xfrm>
        <a:graphic>
          <a:graphicData uri="http://schemas.openxmlformats.org/drawingml/2006/table">
            <a:tbl>
              <a:tblPr firstRow="1" firstCol="1" bandRow="1">
                <a:tableStyleId>{5C22544A-7EE6-4342-B048-85BDC9FD1C3A}</a:tableStyleId>
              </a:tblPr>
              <a:tblGrid>
                <a:gridCol w="3464170">
                  <a:extLst>
                    <a:ext uri="{9D8B030D-6E8A-4147-A177-3AD203B41FA5}">
                      <a16:colId xmlns:a16="http://schemas.microsoft.com/office/drawing/2014/main" val="2763709967"/>
                    </a:ext>
                  </a:extLst>
                </a:gridCol>
                <a:gridCol w="3464170">
                  <a:extLst>
                    <a:ext uri="{9D8B030D-6E8A-4147-A177-3AD203B41FA5}">
                      <a16:colId xmlns:a16="http://schemas.microsoft.com/office/drawing/2014/main" val="258752361"/>
                    </a:ext>
                  </a:extLst>
                </a:gridCol>
              </a:tblGrid>
              <a:tr h="329798">
                <a:tc gridSpan="2">
                  <a:txBody>
                    <a:bodyPr/>
                    <a:lstStyle/>
                    <a:p>
                      <a:pPr algn="ctr"/>
                      <a:r>
                        <a:rPr lang="it-IT" sz="1200" dirty="0">
                          <a:effectLst/>
                        </a:rPr>
                        <a:t>MODIFICA AL DISCIPLINARE DM 1062/2021</a:t>
                      </a:r>
                      <a:endParaRPr lang="it-IT" sz="1200" dirty="0">
                        <a:effectLst/>
                        <a:latin typeface="Times New Roman" panose="02020603050405020304" pitchFamily="18" charset="0"/>
                        <a:ea typeface="Times New Roman" panose="02020603050405020304" pitchFamily="18" charset="0"/>
                      </a:endParaRPr>
                    </a:p>
                  </a:txBody>
                  <a:tcPr marL="32123" marR="32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hMerge="1">
                  <a:txBody>
                    <a:bodyPr/>
                    <a:lstStyle/>
                    <a:p>
                      <a:endParaRPr lang="it-IT"/>
                    </a:p>
                  </a:txBody>
                  <a:tcPr/>
                </a:tc>
                <a:extLst>
                  <a:ext uri="{0D108BD9-81ED-4DB2-BD59-A6C34878D82A}">
                    <a16:rowId xmlns:a16="http://schemas.microsoft.com/office/drawing/2014/main" val="2743585295"/>
                  </a:ext>
                </a:extLst>
              </a:tr>
              <a:tr h="175728">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DISCIPLINARE ALLEGATO AL DM 1062/2021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chemeClr val="bg1"/>
                          </a:solidFill>
                          <a:effectLst/>
                          <a:latin typeface="Calibri" panose="020F0502020204030204" pitchFamily="34" charset="0"/>
                          <a:cs typeface="Calibri" panose="020F0502020204030204" pitchFamily="34" charset="0"/>
                        </a:rPr>
                        <a:t>DISCIPLINARE ALLEGATO AL DM 359/2022</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3535827673"/>
                  </a:ext>
                </a:extLst>
              </a:tr>
              <a:tr h="351456">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2 COMMA 4</a:t>
                      </a:r>
                    </a:p>
                    <a:p>
                      <a:pPr algn="ctr"/>
                      <a:r>
                        <a:rPr lang="it-IT" sz="1200" b="1" dirty="0">
                          <a:solidFill>
                            <a:schemeClr val="bg1"/>
                          </a:solidFill>
                          <a:effectLst/>
                          <a:latin typeface="Calibri" panose="020F0502020204030204" pitchFamily="34" charset="0"/>
                          <a:cs typeface="Calibri" panose="020F0502020204030204" pitchFamily="34" charset="0"/>
                        </a:rPr>
                        <a:t>(versione originaria)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2 COMMA 4</a:t>
                      </a:r>
                    </a:p>
                    <a:p>
                      <a:pPr algn="ctr"/>
                      <a:r>
                        <a:rPr lang="it-IT" sz="1200" b="1" dirty="0">
                          <a:solidFill>
                            <a:schemeClr val="bg1"/>
                          </a:solidFill>
                          <a:effectLst/>
                          <a:latin typeface="Calibri" panose="020F0502020204030204" pitchFamily="34" charset="0"/>
                          <a:cs typeface="Calibri" panose="020F0502020204030204" pitchFamily="34" charset="0"/>
                        </a:rPr>
                        <a:t>(nuova versione)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268854701"/>
                  </a:ext>
                </a:extLst>
              </a:tr>
              <a:tr h="4379097">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4. In conformità con l’art. 67, paragrafo 1, lettera b), Regolamento (UE) n. 1303/2013 e al D.D. prot. 861 del 9 aprile 2021 di aggiornamento dei costi standard per i contratti di ricercatoti di tipo A, ai sensi del Regolamento (UE) n. 2170/2019, le operazioni di cui al DM sono gestite attraverso l’applicazione dell’Unità di Costo Standard (UCS), come di seguito riportato: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ricercatore “italiano” selezionato per il periodo sede/università e per il periodo impresa Italia: UCS € 5.087,80 mensile;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ricercatore “straniero” selezionato per il periodo sede/università e per il periodo impresa Italia: UCS € 5.723,80 mensile;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ricercatore “italiano e/ straniero” selezionato per eventuale periodo estero (facoltativo): (università estera, centro di ricerca estero, impresa estera): UCS € 5.273,78 mensile. </a:t>
                      </a:r>
                    </a:p>
                  </a:txBody>
                  <a:tcPr marL="44450" marR="4445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4. In conformità con l’art. 67, paragrafo 1, lettera b), Regolamento (UE) n. 1303/2013 e al D.D. prot. 861 del 9 aprile 2021 di aggiornamento dei costi standard per i contratti di ricercatoti di tipo A, ai sensi del Regolamento (UE) n. 2170/2019, le operazioni di cui al DM sono gestite attraverso l’applicazione dell’Unità di Costo Standard (UCS), come di seguito riportato: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ricercatore “italiano” selezionato per il periodo sede/università e per il periodo impresa Italia: UCS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5.087,80 mensile;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ricercatore “straniero” selezionato per il periodo sede/università e per il periodo impresa Italia: UCS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5.723,78 mensile;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ricercatore “italiano e/o straniero” selezionato per eventuale periodo estero (facoltativo): (università estera, centro di ricerca estero, impresa estera): UCS € 5.723,78 mensile. </a:t>
                      </a:r>
                    </a:p>
                  </a:txBody>
                  <a:tcPr marL="44450" marR="444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283219"/>
                  </a:ext>
                </a:extLst>
              </a:tr>
            </a:tbl>
          </a:graphicData>
        </a:graphic>
      </p:graphicFrame>
    </p:spTree>
    <p:extLst>
      <p:ext uri="{BB962C8B-B14F-4D97-AF65-F5344CB8AC3E}">
        <p14:creationId xmlns:p14="http://schemas.microsoft.com/office/powerpoint/2010/main" val="2870702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853175" y="382696"/>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MODIFICHE AL DISCIPLINARE DM 1062… </a:t>
            </a:r>
          </a:p>
        </p:txBody>
      </p:sp>
      <p:pic>
        <p:nvPicPr>
          <p:cNvPr id="3" name="Immagine 2">
            <a:extLst>
              <a:ext uri="{FF2B5EF4-FFF2-40B4-BE49-F238E27FC236}">
                <a16:creationId xmlns:a16="http://schemas.microsoft.com/office/drawing/2014/main" id="{C65C4D29-D38E-4690-1F76-94EA508806CB}"/>
              </a:ext>
            </a:extLst>
          </p:cNvPr>
          <p:cNvPicPr>
            <a:picLocks noChangeAspect="1"/>
          </p:cNvPicPr>
          <p:nvPr/>
        </p:nvPicPr>
        <p:blipFill>
          <a:blip r:embed="rId3"/>
          <a:stretch>
            <a:fillRect/>
          </a:stretch>
        </p:blipFill>
        <p:spPr>
          <a:xfrm>
            <a:off x="386181" y="1558637"/>
            <a:ext cx="3083849" cy="3747795"/>
          </a:xfrm>
          <a:prstGeom prst="rect">
            <a:avLst/>
          </a:prstGeom>
        </p:spPr>
      </p:pic>
      <p:pic>
        <p:nvPicPr>
          <p:cNvPr id="4" name="Immagine 3">
            <a:extLst>
              <a:ext uri="{FF2B5EF4-FFF2-40B4-BE49-F238E27FC236}">
                <a16:creationId xmlns:a16="http://schemas.microsoft.com/office/drawing/2014/main" id="{192D7644-2FAB-BBF8-C2F2-1462C4D2F0C1}"/>
              </a:ext>
            </a:extLst>
          </p:cNvPr>
          <p:cNvPicPr>
            <a:picLocks noChangeAspect="1"/>
          </p:cNvPicPr>
          <p:nvPr/>
        </p:nvPicPr>
        <p:blipFill>
          <a:blip r:embed="rId4"/>
          <a:stretch>
            <a:fillRect/>
          </a:stretch>
        </p:blipFill>
        <p:spPr>
          <a:xfrm>
            <a:off x="3170897" y="1066800"/>
            <a:ext cx="1104900" cy="4724400"/>
          </a:xfrm>
          <a:prstGeom prst="rect">
            <a:avLst/>
          </a:prstGeom>
        </p:spPr>
      </p:pic>
      <p:graphicFrame>
        <p:nvGraphicFramePr>
          <p:cNvPr id="2" name="Tabella 1">
            <a:extLst>
              <a:ext uri="{FF2B5EF4-FFF2-40B4-BE49-F238E27FC236}">
                <a16:creationId xmlns:a16="http://schemas.microsoft.com/office/drawing/2014/main" id="{5895F1BD-AF51-14D9-4CCA-C59095485F1C}"/>
              </a:ext>
            </a:extLst>
          </p:cNvPr>
          <p:cNvGraphicFramePr>
            <a:graphicFrameLocks noGrp="1"/>
          </p:cNvGraphicFramePr>
          <p:nvPr>
            <p:extLst>
              <p:ext uri="{D42A27DB-BD31-4B8C-83A1-F6EECF244321}">
                <p14:modId xmlns:p14="http://schemas.microsoft.com/office/powerpoint/2010/main" val="2452803125"/>
              </p:ext>
            </p:extLst>
          </p:nvPr>
        </p:nvGraphicFramePr>
        <p:xfrm>
          <a:off x="4454769" y="1012320"/>
          <a:ext cx="6928340" cy="5257535"/>
        </p:xfrm>
        <a:graphic>
          <a:graphicData uri="http://schemas.openxmlformats.org/drawingml/2006/table">
            <a:tbl>
              <a:tblPr firstRow="1" firstCol="1" bandRow="1">
                <a:tableStyleId>{5C22544A-7EE6-4342-B048-85BDC9FD1C3A}</a:tableStyleId>
              </a:tblPr>
              <a:tblGrid>
                <a:gridCol w="3464170">
                  <a:extLst>
                    <a:ext uri="{9D8B030D-6E8A-4147-A177-3AD203B41FA5}">
                      <a16:colId xmlns:a16="http://schemas.microsoft.com/office/drawing/2014/main" val="2763709967"/>
                    </a:ext>
                  </a:extLst>
                </a:gridCol>
                <a:gridCol w="3464170">
                  <a:extLst>
                    <a:ext uri="{9D8B030D-6E8A-4147-A177-3AD203B41FA5}">
                      <a16:colId xmlns:a16="http://schemas.microsoft.com/office/drawing/2014/main" val="258752361"/>
                    </a:ext>
                  </a:extLst>
                </a:gridCol>
              </a:tblGrid>
              <a:tr h="329798">
                <a:tc gridSpan="2">
                  <a:txBody>
                    <a:bodyPr/>
                    <a:lstStyle/>
                    <a:p>
                      <a:pPr algn="ctr"/>
                      <a:r>
                        <a:rPr lang="it-IT" sz="1200" dirty="0">
                          <a:effectLst/>
                        </a:rPr>
                        <a:t>MODIFICA AL DISCIPLINARE DM 1062/2021</a:t>
                      </a:r>
                      <a:endParaRPr lang="it-IT" sz="1200" dirty="0">
                        <a:effectLst/>
                        <a:latin typeface="Times New Roman" panose="02020603050405020304" pitchFamily="18" charset="0"/>
                        <a:ea typeface="Times New Roman" panose="02020603050405020304" pitchFamily="18" charset="0"/>
                      </a:endParaRPr>
                    </a:p>
                  </a:txBody>
                  <a:tcPr marL="32123" marR="321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hMerge="1">
                  <a:txBody>
                    <a:bodyPr/>
                    <a:lstStyle/>
                    <a:p>
                      <a:endParaRPr lang="it-IT"/>
                    </a:p>
                  </a:txBody>
                  <a:tcPr/>
                </a:tc>
                <a:extLst>
                  <a:ext uri="{0D108BD9-81ED-4DB2-BD59-A6C34878D82A}">
                    <a16:rowId xmlns:a16="http://schemas.microsoft.com/office/drawing/2014/main" val="2743585295"/>
                  </a:ext>
                </a:extLst>
              </a:tr>
              <a:tr h="175728">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DISCIPLINARE ALLEGATO AL DM 1062/2021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b="1" dirty="0">
                          <a:solidFill>
                            <a:schemeClr val="bg1"/>
                          </a:solidFill>
                          <a:effectLst/>
                          <a:latin typeface="Calibri" panose="020F0502020204030204" pitchFamily="34" charset="0"/>
                          <a:cs typeface="Calibri" panose="020F0502020204030204" pitchFamily="34" charset="0"/>
                        </a:rPr>
                        <a:t>DISCIPLINARE ALLEGATO AL DM 359/2022</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3535827673"/>
                  </a:ext>
                </a:extLst>
              </a:tr>
              <a:tr h="351456">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3 COMMA 8</a:t>
                      </a:r>
                    </a:p>
                    <a:p>
                      <a:pPr algn="ctr"/>
                      <a:r>
                        <a:rPr lang="it-IT" sz="1200" b="1" dirty="0">
                          <a:solidFill>
                            <a:schemeClr val="bg1"/>
                          </a:solidFill>
                          <a:effectLst/>
                          <a:latin typeface="Calibri" panose="020F0502020204030204" pitchFamily="34" charset="0"/>
                          <a:cs typeface="Calibri" panose="020F0502020204030204" pitchFamily="34" charset="0"/>
                        </a:rPr>
                        <a:t>(versione originaria)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L w="12700" cap="flat" cmpd="sng" algn="ctr">
                      <a:solidFill>
                        <a:schemeClr val="tx1"/>
                      </a:solidFill>
                      <a:prstDash val="solid"/>
                      <a:round/>
                      <a:headEnd type="none" w="med" len="med"/>
                      <a:tailEnd type="none" w="med" len="med"/>
                    </a:lnL>
                    <a:solidFill>
                      <a:srgbClr val="002060"/>
                    </a:solidFill>
                  </a:tcPr>
                </a:tc>
                <a:tc>
                  <a:txBody>
                    <a:bodyPr/>
                    <a:lstStyle/>
                    <a:p>
                      <a:pPr algn="ctr"/>
                      <a:r>
                        <a:rPr lang="it-IT" sz="1200" b="1" dirty="0">
                          <a:solidFill>
                            <a:schemeClr val="bg1"/>
                          </a:solidFill>
                          <a:effectLst/>
                          <a:latin typeface="Calibri" panose="020F0502020204030204" pitchFamily="34" charset="0"/>
                          <a:cs typeface="Calibri" panose="020F0502020204030204" pitchFamily="34" charset="0"/>
                        </a:rPr>
                        <a:t>ART. 3 COMMA 8</a:t>
                      </a:r>
                    </a:p>
                    <a:p>
                      <a:pPr algn="ctr"/>
                      <a:r>
                        <a:rPr lang="it-IT" sz="1200" b="1" dirty="0">
                          <a:solidFill>
                            <a:schemeClr val="bg1"/>
                          </a:solidFill>
                          <a:effectLst/>
                          <a:latin typeface="Calibri" panose="020F0502020204030204" pitchFamily="34" charset="0"/>
                          <a:cs typeface="Calibri" panose="020F0502020204030204" pitchFamily="34" charset="0"/>
                        </a:rPr>
                        <a:t>(nuova versione) </a:t>
                      </a:r>
                      <a:endParaRPr lang="it-IT"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2123" marR="32123" marT="0" marB="0" anchor="ctr">
                    <a:lnR w="12700" cap="flat" cmpd="sng" algn="ctr">
                      <a:solidFill>
                        <a:schemeClr val="tx1"/>
                      </a:solidFill>
                      <a:prstDash val="solid"/>
                      <a:round/>
                      <a:headEnd type="none" w="med" len="med"/>
                      <a:tailEnd type="none" w="med" len="med"/>
                    </a:lnR>
                    <a:solidFill>
                      <a:srgbClr val="002060"/>
                    </a:solidFill>
                  </a:tcPr>
                </a:tc>
                <a:extLst>
                  <a:ext uri="{0D108BD9-81ED-4DB2-BD59-A6C34878D82A}">
                    <a16:rowId xmlns:a16="http://schemas.microsoft.com/office/drawing/2014/main" val="268854701"/>
                  </a:ext>
                </a:extLst>
              </a:tr>
              <a:tr h="4379097">
                <a:tc>
                  <a:txBody>
                    <a:bodyPr/>
                    <a:lstStyle/>
                    <a:p>
                      <a:pPr algn="just"/>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8. La rendicontazione delle attività svolte dovrà essere effettuata dal beneficiario </a:t>
                      </a:r>
                      <a:r>
                        <a:rPr lang="it-IT" sz="12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con cadenza bimestrale</a:t>
                      </a:r>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p>
                    <a:p>
                      <a:pPr algn="just"/>
                      <a:endPar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p>
                    <a:p>
                      <a:pPr algn="just"/>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Nello specifico, attraverso l’apposita piattaforma on line (http://www.ponricerca.gov.it/siri) e utilizzando </a:t>
                      </a:r>
                    </a:p>
                    <a:p>
                      <a:pPr algn="just"/>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la modulistica ivi presente, ciascun ricercatore dovrà produrre un report recante l’indicazione dell’impegno </a:t>
                      </a:r>
                    </a:p>
                    <a:p>
                      <a:pPr algn="just"/>
                      <a:r>
                        <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temporale (articolato in mesi in impresa, in sede, all’estero, se previsto) e una sintesi delle principali attività  svolte. Sarà cura del Responsabile Scientifico del progetto, attraverso la medesima piattaforma, verificare e validare quanto indicato dal ricercatore. La rendicontazione così validata costituirà la base per il calcolo, da parte del MUR, delle spese ammissibili (mediante applicazione del costo standard) </a:t>
                      </a:r>
                      <a:r>
                        <a:rPr lang="it-IT" sz="12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per il bimestre di riferimento.</a:t>
                      </a:r>
                      <a:endPar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it-IT" sz="1200" b="1" i="0" u="none" strike="noStrike" cap="none" dirty="0">
                          <a:solidFill>
                            <a:srgbClr val="002060"/>
                          </a:solidFill>
                          <a:effectLst/>
                          <a:latin typeface="Calibri" panose="020F0502020204030204" pitchFamily="34" charset="0"/>
                          <a:ea typeface="+mn-ea"/>
                          <a:cs typeface="Calibri" panose="020F0502020204030204" pitchFamily="34" charset="0"/>
                          <a:sym typeface="Arial"/>
                        </a:rPr>
                        <a:t>8. La rendicontazione delle attività svolte dovrà essere effettuata dal beneficiario con le cadenze previste dall’art. 4 commi 2 e 3 del D.M. n. 1062/2021 e </a:t>
                      </a:r>
                      <a:r>
                        <a:rPr lang="it-IT" sz="1200" b="1" i="0" u="none" strike="noStrike" cap="none" dirty="0" err="1">
                          <a:solidFill>
                            <a:srgbClr val="002060"/>
                          </a:solidFill>
                          <a:effectLst/>
                          <a:latin typeface="Calibri" panose="020F0502020204030204" pitchFamily="34" charset="0"/>
                          <a:ea typeface="+mn-ea"/>
                          <a:cs typeface="Calibri" panose="020F0502020204030204" pitchFamily="34" charset="0"/>
                          <a:sym typeface="Arial"/>
                        </a:rPr>
                        <a:t>s.m.i.</a:t>
                      </a:r>
                      <a:r>
                        <a:rPr lang="it-IT" sz="1200" b="1" i="0" u="none" strike="noStrike" cap="none" dirty="0">
                          <a:solidFill>
                            <a:srgbClr val="002060"/>
                          </a:solidFill>
                          <a:effectLst/>
                          <a:latin typeface="Calibri" panose="020F0502020204030204" pitchFamily="34" charset="0"/>
                          <a:ea typeface="+mn-ea"/>
                          <a:cs typeface="Calibri" panose="020F0502020204030204" pitchFamily="34" charset="0"/>
                          <a:sym typeface="Arial"/>
                        </a:rPr>
                        <a:t> </a:t>
                      </a:r>
                    </a:p>
                    <a:p>
                      <a:endParaRPr lang="it-IT" sz="1200" b="1" i="0" u="none" strike="noStrike" cap="none" dirty="0">
                        <a:solidFill>
                          <a:srgbClr val="002060"/>
                        </a:solidFill>
                        <a:effectLst/>
                        <a:latin typeface="Calibri" panose="020F0502020204030204" pitchFamily="34" charset="0"/>
                        <a:ea typeface="+mn-ea"/>
                        <a:cs typeface="Calibri" panose="020F0502020204030204" pitchFamily="34" charset="0"/>
                        <a:sym typeface="Arial"/>
                      </a:endParaRPr>
                    </a:p>
                    <a:p>
                      <a:r>
                        <a:rPr lang="it-IT" sz="1200" b="1" i="0" u="none" strike="noStrike" cap="none" dirty="0">
                          <a:solidFill>
                            <a:srgbClr val="002060"/>
                          </a:solidFill>
                          <a:effectLst/>
                          <a:latin typeface="Calibri" panose="020F0502020204030204" pitchFamily="34" charset="0"/>
                          <a:ea typeface="+mn-ea"/>
                          <a:cs typeface="Calibri" panose="020F0502020204030204" pitchFamily="34" charset="0"/>
                          <a:sym typeface="Arial"/>
                        </a:rPr>
                        <a:t>Nello specifico, attraverso l’apposita piattaforma on line (http://www.ponricerca.gov.it/siri) e utilizzando la modulistica ivi presente, ciascun ricercatore dovrà produrre un report recante l’indicazione dell’impegno temporale (articolato in mesi in impresa, in sede, all’estero, se previsto) e una sintesi delle principali attività svolte. Sarà cura del Responsabile Scientifico del progetto, attraverso la medesima piattaforma, verificare e validare quanto indicato dal ricercatore e degli Uffici Ricerca o degli Uffici competenti indicati dalle Università curarne la trasmissione al MUR. La rendicontazione così validata costituirà la base per il calcolo, da parte del MUR, delle spese ammissibili (mediante applicazione del costo standard) per il periodo di riferimento.</a:t>
                      </a:r>
                      <a:r>
                        <a:rPr lang="it-IT" sz="1200" b="1" dirty="0">
                          <a:solidFill>
                            <a:srgbClr val="002060"/>
                          </a:solidFill>
                          <a:effectLst/>
                          <a:latin typeface="Calibri" panose="020F0502020204030204" pitchFamily="34" charset="0"/>
                          <a:cs typeface="Calibri" panose="020F0502020204030204" pitchFamily="34" charset="0"/>
                        </a:rPr>
                        <a:t> </a:t>
                      </a:r>
                      <a:endParaRPr lang="it-IT"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283219"/>
                  </a:ext>
                </a:extLst>
              </a:tr>
            </a:tbl>
          </a:graphicData>
        </a:graphic>
      </p:graphicFrame>
    </p:spTree>
    <p:extLst>
      <p:ext uri="{BB962C8B-B14F-4D97-AF65-F5344CB8AC3E}">
        <p14:creationId xmlns:p14="http://schemas.microsoft.com/office/powerpoint/2010/main" val="186325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17"/>
          <p:cNvSpPr txBox="1"/>
          <p:nvPr/>
        </p:nvSpPr>
        <p:spPr>
          <a:xfrm>
            <a:off x="3176736" y="2682042"/>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457200" marR="0" lvl="0" indent="-457200" algn="ctr" rtl="0">
              <a:spcBef>
                <a:spcPts val="0"/>
              </a:spcBef>
              <a:spcAft>
                <a:spcPts val="0"/>
              </a:spcAft>
              <a:buFontTx/>
              <a:buChar char="-"/>
            </a:pPr>
            <a:r>
              <a:rPr lang="it-IT" sz="2800" b="1" dirty="0">
                <a:solidFill>
                  <a:srgbClr val="002060"/>
                </a:solidFill>
                <a:latin typeface="Calibri"/>
                <a:ea typeface="Calibri"/>
                <a:cs typeface="Calibri"/>
                <a:sym typeface="Calibri"/>
              </a:rPr>
              <a:t>PUNTI DI ATTENZIONE PER I BENEFICIARI –</a:t>
            </a:r>
          </a:p>
        </p:txBody>
      </p:sp>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43646" y="177552"/>
            <a:ext cx="11667841"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Google Shape;95;g1013f7051f6_0_137">
            <a:extLst>
              <a:ext uri="{FF2B5EF4-FFF2-40B4-BE49-F238E27FC236}">
                <a16:creationId xmlns:a16="http://schemas.microsoft.com/office/drawing/2014/main" id="{B8025A06-FEE6-0495-7304-F39B4E01D810}"/>
              </a:ext>
            </a:extLst>
          </p:cNvPr>
          <p:cNvPicPr preferRelativeResize="0"/>
          <p:nvPr/>
        </p:nvPicPr>
        <p:blipFill rotWithShape="1">
          <a:blip r:embed="rId3">
            <a:alphaModFix/>
          </a:blip>
          <a:srcRect t="9010" r="62572" b="7251"/>
          <a:stretch/>
        </p:blipFill>
        <p:spPr>
          <a:xfrm>
            <a:off x="372862" y="1255755"/>
            <a:ext cx="3958451" cy="4981421"/>
          </a:xfrm>
          <a:prstGeom prst="rect">
            <a:avLst/>
          </a:prstGeom>
          <a:noFill/>
          <a:ln>
            <a:noFill/>
          </a:ln>
        </p:spPr>
      </p:pic>
    </p:spTree>
    <p:extLst>
      <p:ext uri="{BB962C8B-B14F-4D97-AF65-F5344CB8AC3E}">
        <p14:creationId xmlns:p14="http://schemas.microsoft.com/office/powerpoint/2010/main" val="105227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19708" y="486653"/>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344261" y="1688559"/>
            <a:ext cx="8096209" cy="5262939"/>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it-IT" sz="2800" b="1" dirty="0">
                <a:solidFill>
                  <a:srgbClr val="002060"/>
                </a:solidFill>
                <a:latin typeface="Calibri"/>
                <a:ea typeface="Calibri"/>
                <a:cs typeface="Calibri"/>
                <a:sym typeface="Calibri"/>
              </a:rPr>
              <a:t>E’ possibile modificare impresa  o l’ente (impresa/università /centro di ricerca) per il periodo  estero?</a:t>
            </a:r>
          </a:p>
          <a:p>
            <a:pPr marL="342900" lvl="0" indent="-342900">
              <a:buFont typeface="Arial" panose="020B0604020202020204" pitchFamily="34" charset="0"/>
              <a:buChar char="•"/>
            </a:pPr>
            <a:endParaRPr lang="it-IT" sz="2800" dirty="0">
              <a:solidFill>
                <a:srgbClr val="002060"/>
              </a:solidFill>
              <a:latin typeface="Calibri"/>
              <a:ea typeface="Calibri"/>
              <a:cs typeface="Calibri"/>
              <a:sym typeface="Calibri"/>
            </a:endParaRPr>
          </a:p>
          <a:p>
            <a:pPr marL="457200" indent="-457200">
              <a:buFontTx/>
              <a:buChar char="-"/>
            </a:pPr>
            <a:r>
              <a:rPr lang="it-IT" sz="2800" dirty="0">
                <a:solidFill>
                  <a:srgbClr val="002060"/>
                </a:solidFill>
                <a:latin typeface="Calibri"/>
                <a:ea typeface="Calibri"/>
                <a:cs typeface="Calibri"/>
                <a:sym typeface="Calibri"/>
              </a:rPr>
              <a:t>Nota pec motivata del responsabile scientifico o  verbale del  Consiglio di  dipartimento indirizzata all’indirizzo PEC della Direzione generale della ricerca: </a:t>
            </a:r>
          </a:p>
          <a:p>
            <a:r>
              <a:rPr lang="it-IT" sz="2800" dirty="0">
                <a:solidFill>
                  <a:srgbClr val="002060"/>
                </a:solidFill>
                <a:latin typeface="Calibri"/>
                <a:ea typeface="Calibri"/>
                <a:cs typeface="Calibri"/>
                <a:sym typeface="Calibri"/>
              </a:rPr>
              <a:t>	</a:t>
            </a:r>
            <a:r>
              <a:rPr lang="it-IT" sz="2800" dirty="0">
                <a:solidFill>
                  <a:srgbClr val="002060"/>
                </a:solidFill>
                <a:latin typeface="Calibri"/>
                <a:ea typeface="Calibri"/>
                <a:cs typeface="Calibri"/>
                <a:sym typeface="Calibri"/>
                <a:hlinkClick r:id="rId3"/>
              </a:rPr>
              <a:t>dgricerca@pec.mur.gov.it</a:t>
            </a:r>
            <a:endParaRPr lang="it-IT" sz="2800" dirty="0">
              <a:solidFill>
                <a:srgbClr val="002060"/>
              </a:solidFill>
              <a:latin typeface="Calibri"/>
              <a:ea typeface="Calibri"/>
              <a:cs typeface="Calibri"/>
              <a:sym typeface="Calibri"/>
            </a:endParaRPr>
          </a:p>
          <a:p>
            <a:endParaRPr lang="it-IT" sz="2800" dirty="0">
              <a:solidFill>
                <a:srgbClr val="002060"/>
              </a:solidFill>
              <a:latin typeface="Calibri"/>
              <a:ea typeface="Calibri"/>
              <a:cs typeface="Calibri"/>
              <a:sym typeface="Calibri"/>
            </a:endParaRPr>
          </a:p>
          <a:p>
            <a:endParaRPr lang="it-IT" sz="2800" dirty="0">
              <a:solidFill>
                <a:srgbClr val="002060"/>
              </a:solidFill>
              <a:latin typeface="Calibri"/>
              <a:ea typeface="Calibri"/>
              <a:cs typeface="Calibri"/>
              <a:sym typeface="Calibri"/>
            </a:endParaRPr>
          </a:p>
          <a:p>
            <a:pPr marL="457200" lvl="0" indent="-457200">
              <a:buFontTx/>
              <a:buChar char="-"/>
            </a:pPr>
            <a:endParaRPr lang="it-IT" sz="2800" dirty="0">
              <a:solidFill>
                <a:srgbClr val="002060"/>
              </a:solidFill>
              <a:latin typeface="Calibri"/>
              <a:ea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194235" y="177552"/>
            <a:ext cx="11817253"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43388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19708" y="486653"/>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455943" y="1785516"/>
            <a:ext cx="8096209" cy="5016718"/>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E’ possibile inserire periodo estero laddove non è stato  previsto?</a:t>
            </a:r>
          </a:p>
          <a:p>
            <a:pPr marL="342900" lvl="0" indent="-342900">
              <a:buFont typeface="Arial" panose="020B0604020202020204" pitchFamily="34" charset="0"/>
              <a:buChar char="•"/>
            </a:pPr>
            <a:endParaRPr lang="it-IT" sz="2400" dirty="0">
              <a:solidFill>
                <a:srgbClr val="002060"/>
              </a:solidFill>
              <a:latin typeface="Calibri"/>
              <a:ea typeface="Calibri"/>
              <a:cs typeface="Calibri"/>
              <a:sym typeface="Calibri"/>
            </a:endParaRPr>
          </a:p>
          <a:p>
            <a:pPr marL="457200" indent="-457200">
              <a:buFontTx/>
              <a:buChar char="-"/>
            </a:pPr>
            <a:r>
              <a:rPr lang="it-IT" sz="2400" dirty="0">
                <a:solidFill>
                  <a:srgbClr val="002060"/>
                </a:solidFill>
                <a:latin typeface="Calibri"/>
                <a:ea typeface="Calibri"/>
                <a:cs typeface="Calibri"/>
                <a:sym typeface="Calibri"/>
              </a:rPr>
              <a:t>Nota pec motivata del responsabile scientifico o verbale del  collegio del dipartimento indirizzata all’indirizzo PEC della Direzione generale della ricerca: </a:t>
            </a:r>
          </a:p>
          <a:p>
            <a:r>
              <a:rPr lang="it-IT" sz="2400" dirty="0">
                <a:solidFill>
                  <a:srgbClr val="002060"/>
                </a:solidFill>
                <a:latin typeface="Calibri"/>
                <a:ea typeface="Calibri"/>
                <a:cs typeface="Calibri"/>
                <a:sym typeface="Calibri"/>
              </a:rPr>
              <a:t>			</a:t>
            </a:r>
            <a:r>
              <a:rPr lang="it-IT" sz="2400" dirty="0">
                <a:solidFill>
                  <a:srgbClr val="002060"/>
                </a:solidFill>
                <a:latin typeface="Calibri"/>
                <a:ea typeface="Calibri"/>
                <a:cs typeface="Calibri"/>
                <a:sym typeface="Calibri"/>
                <a:hlinkClick r:id="rId3"/>
              </a:rPr>
              <a:t> </a:t>
            </a:r>
            <a:r>
              <a:rPr lang="it-IT" sz="2400" dirty="0">
                <a:solidFill>
                  <a:srgbClr val="002060"/>
                </a:solidFill>
                <a:latin typeface="Calibri"/>
                <a:ea typeface="Calibri"/>
                <a:cs typeface="Calibri"/>
                <a:sym typeface="Calibri"/>
                <a:hlinkClick r:id="rId4"/>
              </a:rPr>
              <a:t>dgricerca@pec.mur.gov.it</a:t>
            </a:r>
            <a:endParaRPr lang="it-IT" sz="2400" dirty="0">
              <a:solidFill>
                <a:srgbClr val="002060"/>
              </a:solidFill>
              <a:latin typeface="Calibri"/>
              <a:ea typeface="Calibri"/>
              <a:cs typeface="Calibri"/>
              <a:sym typeface="Calibri"/>
            </a:endParaRPr>
          </a:p>
          <a:p>
            <a:endParaRPr lang="it-IT" sz="2400" dirty="0">
              <a:solidFill>
                <a:srgbClr val="002060"/>
              </a:solidFill>
              <a:latin typeface="Calibri"/>
              <a:ea typeface="Calibri"/>
              <a:cs typeface="Calibri"/>
              <a:sym typeface="Calibri"/>
            </a:endParaRPr>
          </a:p>
          <a:p>
            <a:pPr marL="457200" indent="-457200">
              <a:buFontTx/>
              <a:buChar char="-"/>
            </a:pPr>
            <a:r>
              <a:rPr lang="it-IT" sz="2400" dirty="0">
                <a:solidFill>
                  <a:srgbClr val="002060"/>
                </a:solidFill>
                <a:latin typeface="Calibri"/>
                <a:ea typeface="Calibri"/>
                <a:cs typeface="Calibri"/>
                <a:sym typeface="Calibri"/>
              </a:rPr>
              <a:t>MUR, previa analitica istruttoria della motivazione, autorizzerà ma il </a:t>
            </a:r>
            <a:r>
              <a:rPr lang="it-IT" sz="2400" u="sng" dirty="0">
                <a:solidFill>
                  <a:srgbClr val="002060"/>
                </a:solidFill>
                <a:latin typeface="Calibri"/>
                <a:ea typeface="Calibri"/>
                <a:cs typeface="Calibri"/>
                <a:sym typeface="Calibri"/>
              </a:rPr>
              <a:t>periodo estero verrà computato con UCS Italia</a:t>
            </a:r>
            <a:r>
              <a:rPr lang="it-IT" sz="2400" dirty="0">
                <a:solidFill>
                  <a:srgbClr val="002060"/>
                </a:solidFill>
                <a:latin typeface="Calibri"/>
                <a:ea typeface="Calibri"/>
                <a:cs typeface="Calibri"/>
                <a:sym typeface="Calibri"/>
              </a:rPr>
              <a:t> e il ricercatore potrà rendicontare il periodo estero.</a:t>
            </a:r>
          </a:p>
          <a:p>
            <a:pPr marL="457200" indent="-457200">
              <a:buFontTx/>
              <a:buChar char="-"/>
            </a:pPr>
            <a:r>
              <a:rPr lang="it-IT" sz="2400" dirty="0">
                <a:solidFill>
                  <a:srgbClr val="002060"/>
                </a:solidFill>
                <a:latin typeface="Calibri"/>
                <a:ea typeface="Calibri"/>
                <a:cs typeface="Calibri"/>
                <a:sym typeface="Calibri"/>
              </a:rPr>
              <a:t>non cambia il finanziamento assegnato!!</a:t>
            </a:r>
          </a:p>
          <a:p>
            <a:pPr marL="457200" lvl="0" indent="-457200">
              <a:buFontTx/>
              <a:buChar char="-"/>
            </a:pPr>
            <a:endParaRPr lang="it-IT" sz="2800" dirty="0">
              <a:solidFill>
                <a:srgbClr val="002060"/>
              </a:solidFill>
              <a:latin typeface="Calibri"/>
              <a:ea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164353" y="177552"/>
            <a:ext cx="11847135"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3300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17"/>
          <p:cNvSpPr txBox="1"/>
          <p:nvPr/>
        </p:nvSpPr>
        <p:spPr>
          <a:xfrm>
            <a:off x="3176736" y="2682042"/>
            <a:ext cx="9552583"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457200" marR="0" lvl="0" indent="-457200" algn="ctr" rtl="0">
              <a:spcBef>
                <a:spcPts val="0"/>
              </a:spcBef>
              <a:spcAft>
                <a:spcPts val="0"/>
              </a:spcAft>
              <a:buFontTx/>
              <a:buChar char="-"/>
            </a:pPr>
            <a:r>
              <a:rPr lang="it-IT" sz="2800" b="1" dirty="0">
                <a:solidFill>
                  <a:srgbClr val="002060"/>
                </a:solidFill>
                <a:latin typeface="Calibri"/>
                <a:ea typeface="Calibri"/>
                <a:cs typeface="Calibri"/>
                <a:sym typeface="Calibri"/>
              </a:rPr>
              <a:t>PUNTI DI ATTENZIONE PER I BENEFICIARI –</a:t>
            </a:r>
          </a:p>
          <a:p>
            <a:pPr marR="0" lvl="0" algn="ctr" rtl="0">
              <a:spcBef>
                <a:spcPts val="0"/>
              </a:spcBef>
              <a:spcAft>
                <a:spcPts val="0"/>
              </a:spcAft>
            </a:pPr>
            <a:r>
              <a:rPr lang="it-IT" sz="2800" b="1" dirty="0">
                <a:solidFill>
                  <a:srgbClr val="002060"/>
                </a:solidFill>
                <a:latin typeface="Calibri"/>
                <a:ea typeface="Calibri"/>
                <a:cs typeface="Calibri"/>
                <a:sym typeface="Calibri"/>
              </a:rPr>
              <a:t>- SABRINA SACCOMANDI - </a:t>
            </a:r>
          </a:p>
        </p:txBody>
      </p:sp>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43646" y="177552"/>
            <a:ext cx="11667841"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Google Shape;95;g1013f7051f6_0_137">
            <a:extLst>
              <a:ext uri="{FF2B5EF4-FFF2-40B4-BE49-F238E27FC236}">
                <a16:creationId xmlns:a16="http://schemas.microsoft.com/office/drawing/2014/main" id="{B8025A06-FEE6-0495-7304-F39B4E01D810}"/>
              </a:ext>
            </a:extLst>
          </p:cNvPr>
          <p:cNvPicPr preferRelativeResize="0"/>
          <p:nvPr/>
        </p:nvPicPr>
        <p:blipFill rotWithShape="1">
          <a:blip r:embed="rId3">
            <a:alphaModFix/>
          </a:blip>
          <a:srcRect t="9010" r="62572" b="7251"/>
          <a:stretch/>
        </p:blipFill>
        <p:spPr>
          <a:xfrm>
            <a:off x="372862" y="1255755"/>
            <a:ext cx="3958451" cy="4981421"/>
          </a:xfrm>
          <a:prstGeom prst="rect">
            <a:avLst/>
          </a:prstGeom>
          <a:noFill/>
          <a:ln>
            <a:noFill/>
          </a:ln>
        </p:spPr>
      </p:pic>
    </p:spTree>
    <p:extLst>
      <p:ext uri="{BB962C8B-B14F-4D97-AF65-F5344CB8AC3E}">
        <p14:creationId xmlns:p14="http://schemas.microsoft.com/office/powerpoint/2010/main" val="1086794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274884" y="367124"/>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323321" y="1440720"/>
            <a:ext cx="8868678" cy="5693827"/>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800" b="1" dirty="0">
                <a:solidFill>
                  <a:srgbClr val="002060"/>
                </a:solidFill>
                <a:latin typeface="Calibri"/>
                <a:ea typeface="Calibri"/>
                <a:cs typeface="Calibri"/>
                <a:sym typeface="Calibri"/>
              </a:rPr>
              <a:t>E’ possibile chiedere che non sarà svolto il  periodo estero pur essendo stato previsto?</a:t>
            </a:r>
            <a:endParaRPr lang="it-IT" sz="2800" dirty="0">
              <a:solidFill>
                <a:srgbClr val="002060"/>
              </a:solidFill>
              <a:latin typeface="Calibri"/>
              <a:ea typeface="Calibri"/>
              <a:cs typeface="Calibri"/>
              <a:sym typeface="Calibri"/>
            </a:endParaRPr>
          </a:p>
          <a:p>
            <a:pPr marL="457200" indent="-457200">
              <a:buFontTx/>
              <a:buChar char="-"/>
            </a:pPr>
            <a:r>
              <a:rPr lang="it-IT" sz="2800" dirty="0">
                <a:solidFill>
                  <a:srgbClr val="002060"/>
                </a:solidFill>
                <a:latin typeface="Calibri"/>
                <a:ea typeface="Calibri"/>
                <a:cs typeface="Calibri"/>
                <a:sym typeface="Calibri"/>
              </a:rPr>
              <a:t>Nota pec motivata del responsabile scientifico o verbale del  collegio del dipartimento indirizzata all’indirizzo PEC della Direzione generale della ricerca: </a:t>
            </a:r>
          </a:p>
          <a:p>
            <a:r>
              <a:rPr lang="it-IT" sz="2800" dirty="0">
                <a:solidFill>
                  <a:srgbClr val="002060"/>
                </a:solidFill>
                <a:latin typeface="Calibri"/>
                <a:ea typeface="Calibri"/>
                <a:cs typeface="Calibri"/>
                <a:sym typeface="Calibri"/>
              </a:rPr>
              <a:t>	</a:t>
            </a:r>
            <a:r>
              <a:rPr lang="it-IT" sz="2800" dirty="0">
                <a:solidFill>
                  <a:srgbClr val="002060"/>
                </a:solidFill>
                <a:latin typeface="Calibri"/>
                <a:ea typeface="Calibri"/>
                <a:cs typeface="Calibri"/>
                <a:sym typeface="Calibri"/>
                <a:hlinkClick r:id="rId3"/>
              </a:rPr>
              <a:t> dgricerca@pec.mur.gov.it</a:t>
            </a:r>
            <a:endParaRPr lang="it-IT" sz="2800" dirty="0">
              <a:solidFill>
                <a:srgbClr val="002060"/>
              </a:solidFill>
              <a:latin typeface="Calibri"/>
              <a:ea typeface="Calibri"/>
              <a:cs typeface="Calibri"/>
              <a:sym typeface="Calibri"/>
            </a:endParaRPr>
          </a:p>
          <a:p>
            <a:endParaRPr lang="it-IT" sz="2800" dirty="0">
              <a:solidFill>
                <a:srgbClr val="002060"/>
              </a:solidFill>
              <a:latin typeface="Calibri"/>
              <a:ea typeface="Calibri"/>
              <a:cs typeface="Calibri"/>
              <a:sym typeface="Calibri"/>
            </a:endParaRPr>
          </a:p>
          <a:p>
            <a:pPr marL="457200" indent="-457200">
              <a:buFontTx/>
              <a:buChar char="-"/>
            </a:pPr>
            <a:r>
              <a:rPr lang="it-IT" sz="2800" dirty="0">
                <a:solidFill>
                  <a:srgbClr val="002060"/>
                </a:solidFill>
                <a:latin typeface="Calibri"/>
                <a:ea typeface="Calibri"/>
                <a:cs typeface="Calibri"/>
                <a:sym typeface="Calibri"/>
              </a:rPr>
              <a:t>MUR, previa analitica istruttoria della motivazione, autorizzerà ma il </a:t>
            </a:r>
            <a:r>
              <a:rPr lang="it-IT" sz="2800" u="sng" dirty="0">
                <a:solidFill>
                  <a:srgbClr val="002060"/>
                </a:solidFill>
                <a:latin typeface="Calibri"/>
                <a:ea typeface="Calibri"/>
                <a:cs typeface="Calibri"/>
                <a:sym typeface="Calibri"/>
              </a:rPr>
              <a:t>periodo verrà computato con UCS Italia </a:t>
            </a:r>
            <a:r>
              <a:rPr lang="it-IT" sz="2800" dirty="0">
                <a:solidFill>
                  <a:srgbClr val="002060"/>
                </a:solidFill>
                <a:latin typeface="Calibri"/>
                <a:ea typeface="Calibri"/>
                <a:cs typeface="Calibri"/>
                <a:sym typeface="Calibri"/>
              </a:rPr>
              <a:t>e il ricercatore potrà rendicontare il periodo estero. </a:t>
            </a:r>
          </a:p>
          <a:p>
            <a:pPr marL="457200" indent="-457200">
              <a:buFontTx/>
              <a:buChar char="-"/>
            </a:pPr>
            <a:r>
              <a:rPr lang="it-IT" sz="2800" u="sng" dirty="0">
                <a:solidFill>
                  <a:srgbClr val="002060"/>
                </a:solidFill>
                <a:latin typeface="Calibri"/>
                <a:ea typeface="Calibri"/>
                <a:cs typeface="Calibri"/>
                <a:sym typeface="Calibri"/>
              </a:rPr>
              <a:t>Non potrà essere aumentato il correlato finanziamento </a:t>
            </a:r>
          </a:p>
          <a:p>
            <a:endParaRPr lang="it-IT" sz="2800" dirty="0">
              <a:solidFill>
                <a:srgbClr val="002060"/>
              </a:solidFill>
              <a:latin typeface="Calibri"/>
              <a:ea typeface="Calibri"/>
              <a:cs typeface="Calibri"/>
              <a:sym typeface="Calibri"/>
            </a:endParaRPr>
          </a:p>
          <a:p>
            <a:pPr marL="457200" lvl="0" indent="-457200">
              <a:buFontTx/>
              <a:buChar char="-"/>
            </a:pPr>
            <a:endParaRPr lang="it-IT" sz="2800" dirty="0">
              <a:solidFill>
                <a:srgbClr val="002060"/>
              </a:solidFill>
              <a:latin typeface="Calibri"/>
              <a:ea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283882" y="104587"/>
            <a:ext cx="11727606" cy="6544237"/>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5460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274884" y="367124"/>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323321" y="1440720"/>
            <a:ext cx="8868678" cy="7848262"/>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800" b="1" dirty="0">
                <a:solidFill>
                  <a:srgbClr val="002060"/>
                </a:solidFill>
                <a:latin typeface="Calibri"/>
                <a:ea typeface="Calibri"/>
                <a:cs typeface="Calibri"/>
                <a:sym typeface="Calibri"/>
              </a:rPr>
              <a:t>Periodo estero continuativo o frazionato in ratei di periodi ? </a:t>
            </a:r>
            <a:r>
              <a:rPr lang="it-IT" sz="2800" b="1" dirty="0">
                <a:solidFill>
                  <a:srgbClr val="C00000"/>
                </a:solidFill>
                <a:latin typeface="Calibri"/>
                <a:ea typeface="Calibri"/>
                <a:cs typeface="Calibri"/>
                <a:sym typeface="Calibri"/>
              </a:rPr>
              <a:t>SI</a:t>
            </a:r>
          </a:p>
          <a:p>
            <a:pPr marL="342900" indent="-342900">
              <a:buFont typeface="Arial" panose="020B0604020202020204" pitchFamily="34" charset="0"/>
              <a:buChar char="•"/>
            </a:pPr>
            <a:r>
              <a:rPr lang="it-IT" sz="2800" b="1" dirty="0">
                <a:solidFill>
                  <a:srgbClr val="002060"/>
                </a:solidFill>
                <a:latin typeface="Calibri"/>
                <a:ea typeface="Calibri"/>
                <a:cs typeface="Calibri"/>
                <a:sym typeface="Calibri"/>
              </a:rPr>
              <a:t>Periodo estero da svolgere entro il 31 dicembre 2023 o è possibile anche  svolgerlo nell’ultimo anno non cofinanziato dal PON ? </a:t>
            </a:r>
            <a:r>
              <a:rPr lang="it-IT" sz="2800" b="1" dirty="0">
                <a:solidFill>
                  <a:srgbClr val="C00000"/>
                </a:solidFill>
                <a:latin typeface="Calibri"/>
                <a:ea typeface="Calibri"/>
                <a:cs typeface="Calibri"/>
                <a:sym typeface="Calibri"/>
              </a:rPr>
              <a:t>SI (ANCHE SE LA FAQ..)</a:t>
            </a:r>
          </a:p>
          <a:p>
            <a:pPr marL="342900" indent="-342900">
              <a:buFont typeface="Arial" panose="020B0604020202020204" pitchFamily="34" charset="0"/>
              <a:buChar char="•"/>
            </a:pPr>
            <a:r>
              <a:rPr lang="it-IT" sz="2800" b="1" dirty="0">
                <a:solidFill>
                  <a:srgbClr val="002060"/>
                </a:solidFill>
                <a:latin typeface="Calibri"/>
                <a:ea typeface="Calibri"/>
                <a:cs typeface="Calibri"/>
                <a:sym typeface="Calibri"/>
              </a:rPr>
              <a:t>Periodo estero o periodo impresa presso un’unica struttura o anche su più strutture? </a:t>
            </a:r>
            <a:r>
              <a:rPr lang="it-IT" sz="2800" b="1" dirty="0">
                <a:solidFill>
                  <a:srgbClr val="C00000"/>
                </a:solidFill>
                <a:latin typeface="Calibri"/>
                <a:ea typeface="Calibri"/>
                <a:cs typeface="Calibri"/>
                <a:sym typeface="Calibri"/>
              </a:rPr>
              <a:t>TENDENZIALEMNTE NO, MA …</a:t>
            </a:r>
          </a:p>
          <a:p>
            <a:pPr marL="457200" indent="-457200">
              <a:buFontTx/>
              <a:buChar char="-"/>
            </a:pPr>
            <a:r>
              <a:rPr lang="it-IT" sz="2800" dirty="0">
                <a:solidFill>
                  <a:srgbClr val="002060"/>
                </a:solidFill>
                <a:latin typeface="Calibri"/>
                <a:ea typeface="Calibri"/>
                <a:cs typeface="Calibri"/>
                <a:sym typeface="Calibri"/>
              </a:rPr>
              <a:t>Nota </a:t>
            </a:r>
            <a:r>
              <a:rPr lang="it-IT" sz="2800" dirty="0" err="1">
                <a:solidFill>
                  <a:srgbClr val="002060"/>
                </a:solidFill>
                <a:latin typeface="Calibri"/>
                <a:ea typeface="Calibri"/>
                <a:cs typeface="Calibri"/>
                <a:sym typeface="Calibri"/>
              </a:rPr>
              <a:t>pec</a:t>
            </a:r>
            <a:r>
              <a:rPr lang="it-IT" sz="2800" dirty="0">
                <a:solidFill>
                  <a:srgbClr val="002060"/>
                </a:solidFill>
                <a:latin typeface="Calibri"/>
                <a:ea typeface="Calibri"/>
                <a:cs typeface="Calibri"/>
                <a:sym typeface="Calibri"/>
              </a:rPr>
              <a:t> motivata del responsabile scientifico o verbale del  collegio del dipartimento indirizzata all’indirizzo PEC della Direzione generale della ricerca: </a:t>
            </a:r>
          </a:p>
          <a:p>
            <a:r>
              <a:rPr lang="it-IT" sz="2800" dirty="0">
                <a:solidFill>
                  <a:srgbClr val="002060"/>
                </a:solidFill>
                <a:latin typeface="Calibri"/>
                <a:ea typeface="Calibri"/>
                <a:cs typeface="Calibri"/>
                <a:sym typeface="Calibri"/>
              </a:rPr>
              <a:t>	</a:t>
            </a:r>
            <a:r>
              <a:rPr lang="it-IT" sz="2800" dirty="0">
                <a:solidFill>
                  <a:srgbClr val="002060"/>
                </a:solidFill>
                <a:latin typeface="Calibri"/>
                <a:ea typeface="Calibri"/>
                <a:cs typeface="Calibri"/>
                <a:sym typeface="Calibri"/>
                <a:hlinkClick r:id="rId3"/>
              </a:rPr>
              <a:t> dgricerca@pec.mur.gov.it</a:t>
            </a:r>
            <a:endParaRPr lang="it-IT" sz="2800" dirty="0">
              <a:solidFill>
                <a:srgbClr val="002060"/>
              </a:solidFill>
              <a:latin typeface="Calibri"/>
              <a:ea typeface="Calibri"/>
              <a:cs typeface="Calibri"/>
              <a:sym typeface="Calibri"/>
            </a:endParaRPr>
          </a:p>
          <a:p>
            <a:endParaRPr lang="it-IT" sz="2800" dirty="0">
              <a:solidFill>
                <a:srgbClr val="002060"/>
              </a:solidFill>
              <a:latin typeface="Calibri"/>
              <a:ea typeface="Calibri"/>
              <a:cs typeface="Calibri"/>
              <a:sym typeface="Calibri"/>
            </a:endParaRPr>
          </a:p>
          <a:p>
            <a:pPr marL="342900" indent="-342900">
              <a:buFont typeface="Arial" panose="020B0604020202020204" pitchFamily="34" charset="0"/>
              <a:buChar char="•"/>
            </a:pPr>
            <a:endParaRPr lang="it-IT" sz="2800" b="1" dirty="0">
              <a:solidFill>
                <a:srgbClr val="002060"/>
              </a:solidFill>
              <a:latin typeface="Calibri"/>
              <a:ea typeface="Calibri"/>
              <a:cs typeface="Calibri"/>
              <a:sym typeface="Calibri"/>
            </a:endParaRPr>
          </a:p>
          <a:p>
            <a:pPr marL="342900" indent="-342900">
              <a:buFont typeface="Arial" panose="020B0604020202020204" pitchFamily="34" charset="0"/>
              <a:buChar char="•"/>
            </a:pPr>
            <a:endParaRPr lang="it-IT" sz="2800" b="1" dirty="0">
              <a:solidFill>
                <a:srgbClr val="002060"/>
              </a:solidFill>
              <a:latin typeface="Calibri"/>
              <a:ea typeface="Calibri"/>
              <a:cs typeface="Calibri"/>
              <a:sym typeface="Calibri"/>
            </a:endParaRPr>
          </a:p>
          <a:p>
            <a:pPr marL="342900" indent="-342900">
              <a:buFont typeface="Arial" panose="020B0604020202020204" pitchFamily="34" charset="0"/>
              <a:buChar char="•"/>
            </a:pPr>
            <a:endParaRPr lang="it-IT" sz="2800" dirty="0">
              <a:solidFill>
                <a:srgbClr val="002060"/>
              </a:solidFill>
              <a:latin typeface="Calibri"/>
              <a:ea typeface="Calibri"/>
              <a:cs typeface="Calibri"/>
              <a:sym typeface="Calibri"/>
            </a:endParaRPr>
          </a:p>
          <a:p>
            <a:pPr marL="342900" indent="-342900">
              <a:buFont typeface="Arial" panose="020B0604020202020204" pitchFamily="34" charset="0"/>
              <a:buChar char="•"/>
            </a:pPr>
            <a:endParaRPr lang="it-IT" sz="2800" dirty="0">
              <a:solidFill>
                <a:srgbClr val="002060"/>
              </a:solidFill>
              <a:latin typeface="Calibri"/>
              <a:ea typeface="Calibri"/>
              <a:cs typeface="Calibri"/>
              <a:sym typeface="Calibri"/>
            </a:endParaRPr>
          </a:p>
          <a:p>
            <a:pPr marL="457200" lvl="0" indent="-457200">
              <a:buFontTx/>
              <a:buChar char="-"/>
            </a:pPr>
            <a:endParaRPr lang="it-IT" sz="2800" dirty="0">
              <a:solidFill>
                <a:srgbClr val="002060"/>
              </a:solidFill>
              <a:latin typeface="Calibri"/>
              <a:ea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283882" y="104587"/>
            <a:ext cx="11727606" cy="6544237"/>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55327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110532" y="382065"/>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271627" y="1336132"/>
            <a:ext cx="8452197" cy="4770496"/>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800" b="1" dirty="0">
                <a:solidFill>
                  <a:srgbClr val="002060"/>
                </a:solidFill>
                <a:latin typeface="Calibri"/>
                <a:ea typeface="Calibri"/>
                <a:cs typeface="Calibri"/>
                <a:sym typeface="Calibri"/>
              </a:rPr>
              <a:t>E’ possibile autorizzare ulteriori incarichi al ricercatore?</a:t>
            </a:r>
            <a:endParaRPr lang="it-IT" sz="2800" dirty="0">
              <a:solidFill>
                <a:srgbClr val="002060"/>
              </a:solidFill>
              <a:latin typeface="Calibri"/>
              <a:ea typeface="Calibri"/>
              <a:cs typeface="Calibri"/>
              <a:sym typeface="Calibri"/>
            </a:endParaRPr>
          </a:p>
          <a:p>
            <a:pPr marL="342900" lvl="0" indent="-342900">
              <a:buFont typeface="Arial" panose="020B0604020202020204" pitchFamily="34" charset="0"/>
              <a:buChar char="•"/>
            </a:pPr>
            <a:endParaRPr lang="it-IT" sz="2800" dirty="0">
              <a:solidFill>
                <a:srgbClr val="002060"/>
              </a:solidFill>
              <a:latin typeface="Calibri"/>
              <a:ea typeface="Calibri"/>
              <a:cs typeface="Calibri"/>
              <a:sym typeface="Calibri"/>
            </a:endParaRPr>
          </a:p>
          <a:p>
            <a:pPr marL="342900" lvl="0" indent="-342900">
              <a:buFont typeface="Arial" panose="020B0604020202020204" pitchFamily="34" charset="0"/>
              <a:buChar char="•"/>
            </a:pPr>
            <a:r>
              <a:rPr lang="it-IT" sz="2000" u="sng" dirty="0">
                <a:solidFill>
                  <a:srgbClr val="002060"/>
                </a:solidFill>
                <a:latin typeface="Calibri"/>
                <a:ea typeface="Calibri"/>
                <a:cs typeface="Calibri"/>
                <a:sym typeface="Calibri"/>
              </a:rPr>
              <a:t>Regolamento di Ateneo</a:t>
            </a:r>
            <a:r>
              <a:rPr lang="it-IT" sz="2000" dirty="0">
                <a:solidFill>
                  <a:srgbClr val="002060"/>
                </a:solidFill>
                <a:latin typeface="Calibri"/>
                <a:ea typeface="Calibri"/>
                <a:cs typeface="Calibri"/>
                <a:sym typeface="Calibri"/>
              </a:rPr>
              <a:t> (ai ricercatori è consentito lo svolgimento di ulteriori incarichi didattici, secondo quanto previsto dal Regolamento di Ateneo, mediante affidamento a titolo oneroso).</a:t>
            </a:r>
          </a:p>
          <a:p>
            <a:pPr marL="342900" lvl="0" indent="-342900">
              <a:buFont typeface="Arial" panose="020B0604020202020204" pitchFamily="34" charset="0"/>
              <a:buChar char="•"/>
            </a:pPr>
            <a:r>
              <a:rPr lang="it-IT" sz="2000" u="sng" dirty="0">
                <a:solidFill>
                  <a:srgbClr val="002060"/>
                </a:solidFill>
                <a:latin typeface="Calibri"/>
                <a:ea typeface="Calibri"/>
                <a:cs typeface="Calibri"/>
                <a:sym typeface="Calibri"/>
              </a:rPr>
              <a:t>Regolamento di Ateneo </a:t>
            </a:r>
            <a:r>
              <a:rPr lang="it-IT" sz="2000" dirty="0">
                <a:solidFill>
                  <a:srgbClr val="002060"/>
                </a:solidFill>
                <a:latin typeface="Calibri"/>
                <a:ea typeface="Calibri"/>
                <a:cs typeface="Calibri"/>
                <a:sym typeface="Calibri"/>
              </a:rPr>
              <a:t>(la disciplina del regime delle incompatibilità e del procedimento di rilascio delle autorizzazioni per l’assunzione di incarichi extraistituzionali); </a:t>
            </a:r>
          </a:p>
          <a:p>
            <a:pPr marL="342900" lvl="0" indent="-342900">
              <a:buFont typeface="Arial" panose="020B0604020202020204" pitchFamily="34" charset="0"/>
              <a:buChar char="•"/>
            </a:pPr>
            <a:r>
              <a:rPr lang="it-IT" sz="2400" b="1" dirty="0">
                <a:solidFill>
                  <a:srgbClr val="002060"/>
                </a:solidFill>
                <a:latin typeface="Calibri"/>
                <a:ea typeface="Calibri"/>
                <a:cs typeface="Calibri"/>
                <a:sym typeface="Calibri"/>
              </a:rPr>
              <a:t>Nota pec motivata del responsabile scientifico o  verbale del  collegio del dipartimento indirizzata all’indirizzo PEC della Direzione generale della ricerca: </a:t>
            </a:r>
          </a:p>
          <a:p>
            <a:r>
              <a:rPr lang="it-IT" sz="2000" dirty="0">
                <a:solidFill>
                  <a:srgbClr val="002060"/>
                </a:solidFill>
                <a:latin typeface="Calibri"/>
                <a:ea typeface="Calibri"/>
                <a:cs typeface="Calibri"/>
                <a:sym typeface="Calibri"/>
              </a:rPr>
              <a:t>			</a:t>
            </a:r>
            <a:r>
              <a:rPr lang="it-IT" sz="2000" dirty="0">
                <a:solidFill>
                  <a:srgbClr val="002060"/>
                </a:solidFill>
                <a:latin typeface="Calibri"/>
                <a:ea typeface="Calibri"/>
                <a:cs typeface="Calibri"/>
                <a:sym typeface="Calibri"/>
                <a:hlinkClick r:id="rId3"/>
              </a:rPr>
              <a:t> </a:t>
            </a:r>
            <a:r>
              <a:rPr lang="it-IT" sz="2000" dirty="0">
                <a:solidFill>
                  <a:srgbClr val="002060"/>
                </a:solidFill>
                <a:latin typeface="Calibri"/>
                <a:ea typeface="Calibri"/>
                <a:cs typeface="Calibri"/>
                <a:sym typeface="Calibri"/>
                <a:hlinkClick r:id="rId4"/>
              </a:rPr>
              <a:t>dgricerca@pec.mur.gov.it</a:t>
            </a:r>
            <a:endParaRPr lang="it-IT" sz="2000" dirty="0">
              <a:solidFill>
                <a:srgbClr val="002060"/>
              </a:solidFill>
              <a:latin typeface="Calibri"/>
              <a:ea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179294" y="177552"/>
            <a:ext cx="11832194"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830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170297" y="441830"/>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323321" y="1440720"/>
            <a:ext cx="8868678" cy="5570715"/>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800" b="1" dirty="0">
                <a:solidFill>
                  <a:srgbClr val="002060"/>
                </a:solidFill>
                <a:latin typeface="Calibri"/>
                <a:ea typeface="Calibri"/>
                <a:cs typeface="Calibri"/>
                <a:sym typeface="Calibri"/>
              </a:rPr>
              <a:t>E’ possibile svolgere il periodo sede/impresa/estero in smart working?</a:t>
            </a:r>
          </a:p>
          <a:p>
            <a:pPr marL="342900" indent="-342900">
              <a:buFont typeface="Arial" panose="020B0604020202020204" pitchFamily="34" charset="0"/>
              <a:buChar char="•"/>
            </a:pPr>
            <a:endParaRPr lang="it-IT" sz="2800" dirty="0">
              <a:solidFill>
                <a:srgbClr val="002060"/>
              </a:solidFill>
              <a:latin typeface="Calibri"/>
              <a:ea typeface="Calibri"/>
              <a:cs typeface="Calibri"/>
              <a:sym typeface="Calibri"/>
            </a:endParaRPr>
          </a:p>
          <a:p>
            <a:pPr marL="457200" indent="-457200">
              <a:buFontTx/>
              <a:buChar char="-"/>
            </a:pPr>
            <a:r>
              <a:rPr lang="it-IT" sz="2400" dirty="0">
                <a:solidFill>
                  <a:srgbClr val="002060"/>
                </a:solidFill>
                <a:latin typeface="Calibri"/>
                <a:ea typeface="Calibri"/>
                <a:cs typeface="Calibri"/>
                <a:sym typeface="Calibri"/>
              </a:rPr>
              <a:t>Nota </a:t>
            </a:r>
            <a:r>
              <a:rPr lang="it-IT" sz="2400" dirty="0" err="1">
                <a:solidFill>
                  <a:srgbClr val="002060"/>
                </a:solidFill>
                <a:latin typeface="Calibri"/>
                <a:ea typeface="Calibri"/>
                <a:cs typeface="Calibri"/>
                <a:sym typeface="Calibri"/>
              </a:rPr>
              <a:t>pec</a:t>
            </a:r>
            <a:r>
              <a:rPr lang="it-IT" sz="2400" dirty="0">
                <a:solidFill>
                  <a:srgbClr val="002060"/>
                </a:solidFill>
                <a:latin typeface="Calibri"/>
                <a:ea typeface="Calibri"/>
                <a:cs typeface="Calibri"/>
                <a:sym typeface="Calibri"/>
              </a:rPr>
              <a:t> motivata del responsabile scientifico o  verbale del  collegio del dipartimento indirizzata all’indirizzo PEC della Direzione generale della ricerca: </a:t>
            </a:r>
          </a:p>
          <a:p>
            <a:r>
              <a:rPr lang="it-IT" sz="2400" dirty="0">
                <a:solidFill>
                  <a:srgbClr val="002060"/>
                </a:solidFill>
                <a:latin typeface="Calibri"/>
                <a:ea typeface="Calibri"/>
                <a:cs typeface="Calibri"/>
                <a:sym typeface="Calibri"/>
              </a:rPr>
              <a:t>	</a:t>
            </a:r>
            <a:r>
              <a:rPr lang="it-IT" sz="2400" dirty="0">
                <a:solidFill>
                  <a:srgbClr val="002060"/>
                </a:solidFill>
                <a:latin typeface="Calibri"/>
                <a:ea typeface="Calibri"/>
                <a:cs typeface="Calibri"/>
                <a:sym typeface="Calibri"/>
                <a:hlinkClick r:id="rId3"/>
              </a:rPr>
              <a:t> </a:t>
            </a:r>
            <a:r>
              <a:rPr lang="it-IT" sz="2400" dirty="0">
                <a:solidFill>
                  <a:srgbClr val="002060"/>
                </a:solidFill>
                <a:latin typeface="Calibri"/>
                <a:ea typeface="Calibri"/>
                <a:cs typeface="Calibri"/>
                <a:sym typeface="Calibri"/>
                <a:hlinkClick r:id="rId4"/>
              </a:rPr>
              <a:t>dgricerca@pec.mur.gov.it</a:t>
            </a:r>
            <a:endParaRPr lang="it-IT" sz="2400" dirty="0">
              <a:solidFill>
                <a:srgbClr val="002060"/>
              </a:solidFill>
              <a:latin typeface="Calibri"/>
              <a:ea typeface="Calibri"/>
              <a:cs typeface="Calibri"/>
              <a:sym typeface="Calibri"/>
            </a:endParaRPr>
          </a:p>
          <a:p>
            <a:pPr marL="457200" indent="-457200">
              <a:buFontTx/>
              <a:buChar char="-"/>
            </a:pPr>
            <a:r>
              <a:rPr lang="it-IT" sz="2400" dirty="0">
                <a:solidFill>
                  <a:srgbClr val="002060"/>
                </a:solidFill>
                <a:latin typeface="Calibri"/>
                <a:ea typeface="Calibri"/>
                <a:cs typeface="Calibri"/>
                <a:sym typeface="Calibri"/>
              </a:rPr>
              <a:t>MUR, previa analitica istruttoria della motivazione, autorizzerà </a:t>
            </a:r>
          </a:p>
          <a:p>
            <a:r>
              <a:rPr lang="it-IT" sz="2400" dirty="0">
                <a:solidFill>
                  <a:srgbClr val="002060"/>
                </a:solidFill>
                <a:latin typeface="Calibri"/>
                <a:ea typeface="Calibri"/>
                <a:cs typeface="Calibri"/>
                <a:sym typeface="Calibri"/>
              </a:rPr>
              <a:t>       ma se si tratta di  </a:t>
            </a:r>
            <a:r>
              <a:rPr lang="it-IT" sz="2400" u="sng" dirty="0">
                <a:solidFill>
                  <a:srgbClr val="002060"/>
                </a:solidFill>
                <a:latin typeface="Calibri"/>
                <a:ea typeface="Calibri"/>
                <a:cs typeface="Calibri"/>
                <a:sym typeface="Calibri"/>
              </a:rPr>
              <a:t>periodo estero verrà computato con UCS Italia </a:t>
            </a:r>
          </a:p>
          <a:p>
            <a:r>
              <a:rPr lang="it-IT" sz="2400" dirty="0">
                <a:solidFill>
                  <a:srgbClr val="002060"/>
                </a:solidFill>
                <a:latin typeface="Calibri"/>
                <a:ea typeface="Calibri"/>
                <a:cs typeface="Calibri"/>
                <a:sym typeface="Calibri"/>
              </a:rPr>
              <a:t>       e il ricercatore potrà rendicontare il periodo estero in </a:t>
            </a:r>
            <a:r>
              <a:rPr lang="it-IT" sz="2400" dirty="0" err="1">
                <a:solidFill>
                  <a:srgbClr val="002060"/>
                </a:solidFill>
                <a:latin typeface="Calibri"/>
                <a:ea typeface="Calibri"/>
                <a:cs typeface="Calibri"/>
                <a:sym typeface="Calibri"/>
              </a:rPr>
              <a:t>sw</a:t>
            </a:r>
            <a:r>
              <a:rPr lang="it-IT" sz="2400" dirty="0">
                <a:solidFill>
                  <a:srgbClr val="002060"/>
                </a:solidFill>
                <a:latin typeface="Calibri"/>
                <a:ea typeface="Calibri"/>
                <a:cs typeface="Calibri"/>
                <a:sym typeface="Calibri"/>
              </a:rPr>
              <a:t>. </a:t>
            </a:r>
          </a:p>
          <a:p>
            <a:pPr marL="457200" indent="-457200">
              <a:buFontTx/>
              <a:buChar char="-"/>
            </a:pPr>
            <a:r>
              <a:rPr lang="it-IT" sz="2400" u="sng" dirty="0">
                <a:solidFill>
                  <a:srgbClr val="002060"/>
                </a:solidFill>
                <a:latin typeface="Calibri"/>
                <a:ea typeface="Calibri"/>
                <a:cs typeface="Calibri"/>
                <a:sym typeface="Calibri"/>
              </a:rPr>
              <a:t>In tale ultimo caso  sarà attualizzato l’importo assegnato, con correlata diminuzione del  correlato finanziamento </a:t>
            </a:r>
          </a:p>
          <a:p>
            <a:endParaRPr lang="it-IT" sz="2400" dirty="0">
              <a:solidFill>
                <a:srgbClr val="002060"/>
              </a:solidFill>
              <a:latin typeface="Calibri"/>
              <a:ea typeface="Calibri"/>
              <a:cs typeface="Calibri"/>
              <a:sym typeface="Calibri"/>
            </a:endParaRPr>
          </a:p>
          <a:p>
            <a:pPr marL="457200" lvl="0" indent="-457200">
              <a:buFontTx/>
              <a:buChar char="-"/>
            </a:pPr>
            <a:endParaRPr lang="it-IT" sz="2800" dirty="0">
              <a:solidFill>
                <a:srgbClr val="002060"/>
              </a:solidFill>
              <a:latin typeface="Calibri"/>
              <a:ea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179294" y="134472"/>
            <a:ext cx="11908118" cy="6437016"/>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07128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155355" y="367123"/>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263557" y="1754481"/>
            <a:ext cx="8868678" cy="5016718"/>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E’ possibile la partecipazione Ricercatori </a:t>
            </a:r>
            <a:r>
              <a:rPr lang="it-IT" sz="2400" b="1" dirty="0" err="1">
                <a:solidFill>
                  <a:srgbClr val="002060"/>
                </a:solidFill>
                <a:latin typeface="Calibri"/>
                <a:ea typeface="Calibri"/>
                <a:cs typeface="Calibri"/>
                <a:sym typeface="Calibri"/>
              </a:rPr>
              <a:t>RTDa</a:t>
            </a:r>
            <a:r>
              <a:rPr lang="it-IT" sz="2400" b="1" dirty="0">
                <a:solidFill>
                  <a:srgbClr val="002060"/>
                </a:solidFill>
                <a:latin typeface="Calibri"/>
                <a:ea typeface="Calibri"/>
                <a:cs typeface="Calibri"/>
                <a:sym typeface="Calibri"/>
              </a:rPr>
              <a:t> a: bandi europei, bandi nazionali, bandi regionali, concorsi, corsi, ecc.?</a:t>
            </a:r>
          </a:p>
          <a:p>
            <a:pPr marL="342900" indent="-342900">
              <a:buFont typeface="Arial" panose="020B0604020202020204" pitchFamily="34" charset="0"/>
              <a:buChar char="•"/>
            </a:pPr>
            <a:endParaRPr lang="it-IT" sz="2400" dirty="0">
              <a:solidFill>
                <a:srgbClr val="002060"/>
              </a:solidFill>
              <a:latin typeface="Calibri"/>
              <a:ea typeface="Calibri"/>
              <a:cs typeface="Calibri"/>
              <a:sym typeface="Calibri"/>
            </a:endParaRPr>
          </a:p>
          <a:p>
            <a:pPr marL="457200" indent="-457200">
              <a:buFontTx/>
              <a:buChar char="-"/>
            </a:pPr>
            <a:r>
              <a:rPr lang="it-IT" sz="2400" i="1" dirty="0">
                <a:solidFill>
                  <a:srgbClr val="002060"/>
                </a:solidFill>
                <a:latin typeface="Calibri"/>
                <a:ea typeface="Calibri"/>
                <a:cs typeface="Calibri"/>
                <a:sym typeface="Calibri"/>
              </a:rPr>
              <a:t>Non è possibile </a:t>
            </a:r>
            <a:r>
              <a:rPr lang="it-IT" sz="2400" i="1" u="sng" dirty="0">
                <a:solidFill>
                  <a:srgbClr val="002060"/>
                </a:solidFill>
                <a:latin typeface="Calibri"/>
                <a:ea typeface="Calibri"/>
                <a:cs typeface="Calibri"/>
                <a:sym typeface="Calibri"/>
              </a:rPr>
              <a:t>rendicontare</a:t>
            </a:r>
            <a:r>
              <a:rPr lang="it-IT" sz="2400" i="1" dirty="0">
                <a:solidFill>
                  <a:srgbClr val="002060"/>
                </a:solidFill>
                <a:latin typeface="Calibri"/>
                <a:ea typeface="Calibri"/>
                <a:cs typeface="Calibri"/>
                <a:sym typeface="Calibri"/>
              </a:rPr>
              <a:t> le attività degli RTDA dm 1062/2021 su altri progetti  (es. PRIN, Horizon Europe!!) </a:t>
            </a:r>
          </a:p>
          <a:p>
            <a:pPr marL="457200" indent="-457200">
              <a:buFontTx/>
              <a:buChar char="-"/>
            </a:pPr>
            <a:r>
              <a:rPr lang="it-IT" sz="2400" dirty="0">
                <a:solidFill>
                  <a:srgbClr val="002060"/>
                </a:solidFill>
                <a:latin typeface="Calibri"/>
                <a:ea typeface="Calibri"/>
                <a:cs typeface="Calibri"/>
                <a:sym typeface="Calibri"/>
              </a:rPr>
              <a:t>Ai fini della </a:t>
            </a:r>
            <a:r>
              <a:rPr lang="it-IT" sz="2400" u="sng" dirty="0">
                <a:solidFill>
                  <a:srgbClr val="002060"/>
                </a:solidFill>
                <a:latin typeface="Calibri"/>
                <a:ea typeface="Calibri"/>
                <a:cs typeface="Calibri"/>
                <a:sym typeface="Calibri"/>
              </a:rPr>
              <a:t>partecipazione</a:t>
            </a:r>
            <a:r>
              <a:rPr lang="it-IT" sz="2400" dirty="0">
                <a:solidFill>
                  <a:srgbClr val="002060"/>
                </a:solidFill>
                <a:latin typeface="Calibri"/>
                <a:ea typeface="Calibri"/>
                <a:cs typeface="Calibri"/>
                <a:sym typeface="Calibri"/>
              </a:rPr>
              <a:t> Nota pec motivata dal responsabile scientifico o con verbale del  collegio del dipartimento indirizzata all’indirizzo PEC della Direzione generale della ricerca: </a:t>
            </a:r>
          </a:p>
          <a:p>
            <a:r>
              <a:rPr lang="it-IT" sz="2400" dirty="0">
                <a:solidFill>
                  <a:srgbClr val="002060"/>
                </a:solidFill>
                <a:latin typeface="Calibri"/>
                <a:ea typeface="Calibri"/>
                <a:cs typeface="Calibri"/>
                <a:sym typeface="Calibri"/>
              </a:rPr>
              <a:t>	</a:t>
            </a:r>
            <a:r>
              <a:rPr lang="it-IT" sz="2400" dirty="0">
                <a:solidFill>
                  <a:srgbClr val="002060"/>
                </a:solidFill>
                <a:latin typeface="Calibri"/>
                <a:ea typeface="Calibri"/>
                <a:cs typeface="Calibri"/>
                <a:sym typeface="Calibri"/>
                <a:hlinkClick r:id="rId4"/>
              </a:rPr>
              <a:t> </a:t>
            </a:r>
            <a:r>
              <a:rPr lang="it-IT" sz="2400" dirty="0">
                <a:solidFill>
                  <a:srgbClr val="002060"/>
                </a:solidFill>
                <a:latin typeface="Calibri"/>
                <a:ea typeface="Calibri"/>
                <a:cs typeface="Calibri"/>
                <a:sym typeface="Calibri"/>
                <a:hlinkClick r:id="rId5"/>
              </a:rPr>
              <a:t>dgricerca@pec.mur.gov.it</a:t>
            </a:r>
            <a:endParaRPr lang="it-IT" sz="2400" dirty="0">
              <a:solidFill>
                <a:srgbClr val="002060"/>
              </a:solidFill>
              <a:latin typeface="Calibri"/>
              <a:ea typeface="Calibri"/>
              <a:cs typeface="Calibri"/>
              <a:sym typeface="Calibri"/>
            </a:endParaRPr>
          </a:p>
          <a:p>
            <a:endParaRPr lang="it-IT" sz="2400" dirty="0">
              <a:solidFill>
                <a:srgbClr val="002060"/>
              </a:solidFill>
              <a:latin typeface="Calibri"/>
              <a:ea typeface="Calibri"/>
              <a:cs typeface="Calibri"/>
              <a:sym typeface="Calibri"/>
            </a:endParaRPr>
          </a:p>
          <a:p>
            <a:pPr marL="457200" indent="-457200">
              <a:buFontTx/>
              <a:buChar char="-"/>
            </a:pPr>
            <a:r>
              <a:rPr lang="it-IT" sz="2400" dirty="0">
                <a:solidFill>
                  <a:srgbClr val="002060"/>
                </a:solidFill>
                <a:latin typeface="Calibri"/>
                <a:ea typeface="Calibri"/>
                <a:cs typeface="Calibri"/>
                <a:sym typeface="Calibri"/>
              </a:rPr>
              <a:t>MUR, previa analitica istruttoria della richiesta, autorizzerà/non autorizzerà a seconda esiti istruttoria.</a:t>
            </a:r>
          </a:p>
          <a:p>
            <a:pPr marL="457200" lvl="0" indent="-457200">
              <a:buFontTx/>
              <a:buChar char="-"/>
            </a:pPr>
            <a:endParaRPr lang="it-IT" sz="2800" dirty="0">
              <a:solidFill>
                <a:srgbClr val="002060"/>
              </a:solidFill>
              <a:latin typeface="Calibri"/>
              <a:ea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93031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19708" y="486653"/>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301999" y="1948720"/>
            <a:ext cx="8785411" cy="4524275"/>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Come deve essere destinata la differenza tra l’Unità di Costo Standard (UCS), erogato dal MUR, </a:t>
            </a:r>
          </a:p>
          <a:p>
            <a:pPr marL="457200" indent="-457200">
              <a:buFontTx/>
              <a:buChar char="-"/>
            </a:pPr>
            <a:r>
              <a:rPr lang="it-IT" sz="1800" i="1" dirty="0">
                <a:solidFill>
                  <a:srgbClr val="002060"/>
                </a:solidFill>
                <a:latin typeface="Calibri"/>
                <a:ea typeface="Calibri"/>
                <a:cs typeface="Calibri"/>
                <a:sym typeface="Calibri"/>
              </a:rPr>
              <a:t>ricercatore “italiano” selezionato per il periodo sede/università e per il periodo impresa Italia: UCS € 5.087,80 mensile; (UCS in sede =  lordo mensile + 20% spese generali) </a:t>
            </a:r>
          </a:p>
          <a:p>
            <a:pPr marL="457200" indent="-457200">
              <a:buFontTx/>
              <a:buChar char="-"/>
            </a:pPr>
            <a:r>
              <a:rPr lang="it-IT" sz="1800" i="1" dirty="0">
                <a:solidFill>
                  <a:srgbClr val="002060"/>
                </a:solidFill>
                <a:latin typeface="Calibri"/>
                <a:ea typeface="Calibri"/>
                <a:cs typeface="Calibri"/>
                <a:sym typeface="Calibri"/>
              </a:rPr>
              <a:t>- ricercatore “straniero” selezionato per il periodo sede/università e per il periodo impresa Italia: UCS € 5.723,78 mensile;  (UCS estero= lordo mensile + 35% spese generali) </a:t>
            </a:r>
          </a:p>
          <a:p>
            <a:pPr marL="457200" indent="-457200">
              <a:buFontTx/>
              <a:buChar char="-"/>
            </a:pPr>
            <a:r>
              <a:rPr lang="it-IT" sz="1800" i="1" dirty="0">
                <a:solidFill>
                  <a:srgbClr val="002060"/>
                </a:solidFill>
                <a:latin typeface="Calibri"/>
                <a:ea typeface="Calibri"/>
                <a:cs typeface="Calibri"/>
                <a:sym typeface="Calibri"/>
              </a:rPr>
              <a:t>- ricercatore “italiano e/o straniero” selezionato per eventuale periodo estero (facoltativo): (università estera, centro di ricerca estero, impresa estera): UCS € 5.723,78 mensile. (UCS estero= lordo mensile + 35% spese generali) </a:t>
            </a:r>
            <a:endParaRPr lang="it-IT" sz="1800" dirty="0">
              <a:solidFill>
                <a:srgbClr val="002060"/>
              </a:solidFill>
              <a:latin typeface="Calibri"/>
              <a:ea typeface="Calibri"/>
              <a:cs typeface="Calibri"/>
              <a:sym typeface="Calibri"/>
            </a:endParaRPr>
          </a:p>
          <a:p>
            <a:pPr marL="457200" indent="-457200">
              <a:buFontTx/>
              <a:buChar char="-"/>
            </a:pPr>
            <a:r>
              <a:rPr lang="it-IT" sz="2400" b="1" dirty="0">
                <a:solidFill>
                  <a:srgbClr val="002060"/>
                </a:solidFill>
                <a:latin typeface="Calibri"/>
                <a:cs typeface="Calibri"/>
                <a:sym typeface="Calibri"/>
              </a:rPr>
              <a:t>e il «pagato» Ateneo € 4.199,76 </a:t>
            </a:r>
            <a:r>
              <a:rPr lang="it-IT" sz="2400" dirty="0">
                <a:solidFill>
                  <a:srgbClr val="002060"/>
                </a:solidFill>
                <a:latin typeface="Calibri"/>
                <a:cs typeface="Calibri"/>
                <a:sym typeface="Calibri"/>
              </a:rPr>
              <a:t>( </a:t>
            </a:r>
            <a:r>
              <a:rPr lang="it-IT" sz="2400" i="1" dirty="0">
                <a:solidFill>
                  <a:srgbClr val="002060"/>
                </a:solidFill>
                <a:latin typeface="Calibri"/>
                <a:cs typeface="Calibri"/>
                <a:sym typeface="Calibri"/>
              </a:rPr>
              <a:t>e non € 4.239,83 ex D.D. 861/2021!!!)</a:t>
            </a:r>
            <a:r>
              <a:rPr lang="it-IT" sz="2400" b="1" i="1" dirty="0">
                <a:solidFill>
                  <a:srgbClr val="002060"/>
                </a:solidFill>
                <a:latin typeface="Calibri"/>
                <a:cs typeface="Calibri"/>
                <a:sym typeface="Calibri"/>
              </a:rPr>
              <a:t> </a:t>
            </a:r>
            <a:r>
              <a:rPr lang="it-IT" sz="2400" b="1" dirty="0">
                <a:solidFill>
                  <a:srgbClr val="002060"/>
                </a:solidFill>
                <a:latin typeface="Calibri"/>
                <a:cs typeface="Calibri"/>
                <a:sym typeface="Calibri"/>
              </a:rPr>
              <a:t>? </a:t>
            </a:r>
          </a:p>
          <a:p>
            <a:endParaRPr lang="it-IT" sz="2400" b="1" dirty="0">
              <a:solidFill>
                <a:srgbClr val="002060"/>
              </a:solidFill>
              <a:latin typeface="Calibri"/>
              <a:cs typeface="Calibri"/>
              <a:sym typeface="Calibri"/>
            </a:endParaRPr>
          </a:p>
          <a:p>
            <a:pPr algn="ctr"/>
            <a:r>
              <a:rPr lang="it-IT" sz="2400" b="1" dirty="0">
                <a:solidFill>
                  <a:srgbClr val="002060"/>
                </a:solidFill>
                <a:latin typeface="Calibri"/>
                <a:cs typeface="Calibri"/>
                <a:sym typeface="Calibri"/>
              </a:rPr>
              <a:t>Politica di Ateneo</a:t>
            </a:r>
          </a:p>
        </p:txBody>
      </p:sp>
      <p:sp>
        <p:nvSpPr>
          <p:cNvPr id="2" name="Freccia giù 1">
            <a:extLst>
              <a:ext uri="{FF2B5EF4-FFF2-40B4-BE49-F238E27FC236}">
                <a16:creationId xmlns:a16="http://schemas.microsoft.com/office/drawing/2014/main" id="{AA4226CC-DE09-1484-91FB-2500AB8729B0}"/>
              </a:ext>
            </a:extLst>
          </p:cNvPr>
          <p:cNvSpPr/>
          <p:nvPr/>
        </p:nvSpPr>
        <p:spPr>
          <a:xfrm>
            <a:off x="7161637" y="5368834"/>
            <a:ext cx="876716" cy="571382"/>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26506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19708" y="486653"/>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119978" y="1440720"/>
            <a:ext cx="9552583" cy="5262939"/>
          </a:xfrm>
          <a:prstGeom prst="rect">
            <a:avLst/>
          </a:prstGeom>
          <a:noFill/>
          <a:ln>
            <a:noFill/>
          </a:ln>
        </p:spPr>
        <p:txBody>
          <a:bodyPr spcFirstLastPara="1" wrap="square" lIns="91425" tIns="45700" rIns="91425" bIns="45700" anchor="t" anchorCtr="0">
            <a:spAutoFit/>
          </a:bodyPr>
          <a:lstStyle/>
          <a:p>
            <a:pPr lvl="0"/>
            <a:r>
              <a:rPr lang="it-IT" sz="2800" b="1" dirty="0">
                <a:solidFill>
                  <a:srgbClr val="002060"/>
                </a:solidFill>
                <a:latin typeface="Calibri"/>
                <a:ea typeface="Calibri"/>
                <a:cs typeface="Calibri"/>
                <a:sym typeface="Calibri"/>
              </a:rPr>
              <a:t>E’ possibile modificare il rapporto contrattuale </a:t>
            </a:r>
          </a:p>
          <a:p>
            <a:pPr lvl="0"/>
            <a:r>
              <a:rPr lang="it-IT" sz="2800" b="1" dirty="0">
                <a:solidFill>
                  <a:srgbClr val="002060"/>
                </a:solidFill>
                <a:latin typeface="Calibri"/>
                <a:ea typeface="Calibri"/>
                <a:cs typeface="Calibri"/>
                <a:sym typeface="Calibri"/>
              </a:rPr>
              <a:t>del ricercatore? </a:t>
            </a:r>
          </a:p>
          <a:p>
            <a:pPr marL="457200" indent="-457200">
              <a:buFontTx/>
              <a:buChar char="-"/>
            </a:pPr>
            <a:r>
              <a:rPr lang="it-IT" sz="2800" dirty="0">
                <a:solidFill>
                  <a:srgbClr val="002060"/>
                </a:solidFill>
                <a:latin typeface="Calibri"/>
                <a:ea typeface="Calibri"/>
                <a:cs typeface="Calibri"/>
                <a:sym typeface="Calibri"/>
              </a:rPr>
              <a:t>tempo definito / tempo pieno (con altro finanziamento)</a:t>
            </a:r>
          </a:p>
          <a:p>
            <a:pPr marL="457200" indent="-457200">
              <a:buFontTx/>
              <a:buChar char="-"/>
            </a:pPr>
            <a:r>
              <a:rPr lang="it-IT" sz="2800" dirty="0">
                <a:solidFill>
                  <a:srgbClr val="002060"/>
                </a:solidFill>
                <a:latin typeface="Calibri"/>
                <a:ea typeface="Calibri"/>
                <a:cs typeface="Calibri"/>
                <a:sym typeface="Calibri"/>
              </a:rPr>
              <a:t>tempo pieno / tempo definito</a:t>
            </a:r>
          </a:p>
          <a:p>
            <a:pPr marL="457200" indent="-457200">
              <a:buFontTx/>
              <a:buChar char="-"/>
            </a:pPr>
            <a:endParaRPr lang="it-IT" sz="2800" dirty="0">
              <a:solidFill>
                <a:srgbClr val="002060"/>
              </a:solidFill>
              <a:latin typeface="Calibri"/>
              <a:ea typeface="Calibri"/>
              <a:cs typeface="Calibri"/>
              <a:sym typeface="Calibri"/>
            </a:endParaRPr>
          </a:p>
          <a:p>
            <a:pPr marL="457200" indent="-457200">
              <a:buFontTx/>
              <a:buChar char="-"/>
            </a:pPr>
            <a:r>
              <a:rPr lang="it-IT" sz="2800" dirty="0">
                <a:solidFill>
                  <a:srgbClr val="002060"/>
                </a:solidFill>
                <a:latin typeface="Calibri"/>
                <a:ea typeface="Calibri"/>
                <a:cs typeface="Calibri"/>
                <a:sym typeface="Calibri"/>
              </a:rPr>
              <a:t>Nota </a:t>
            </a:r>
            <a:r>
              <a:rPr lang="it-IT" sz="2800" dirty="0" err="1">
                <a:solidFill>
                  <a:srgbClr val="002060"/>
                </a:solidFill>
                <a:latin typeface="Calibri"/>
                <a:ea typeface="Calibri"/>
                <a:cs typeface="Calibri"/>
                <a:sym typeface="Calibri"/>
              </a:rPr>
              <a:t>pec</a:t>
            </a:r>
            <a:r>
              <a:rPr lang="it-IT" sz="2800" dirty="0">
                <a:solidFill>
                  <a:srgbClr val="002060"/>
                </a:solidFill>
                <a:latin typeface="Calibri"/>
                <a:ea typeface="Calibri"/>
                <a:cs typeface="Calibri"/>
                <a:sym typeface="Calibri"/>
              </a:rPr>
              <a:t> motivata del responsabile scientifico o  verbale </a:t>
            </a:r>
          </a:p>
          <a:p>
            <a:r>
              <a:rPr lang="it-IT" sz="2800" dirty="0">
                <a:solidFill>
                  <a:srgbClr val="002060"/>
                </a:solidFill>
                <a:latin typeface="Calibri"/>
                <a:ea typeface="Calibri"/>
                <a:cs typeface="Calibri"/>
                <a:sym typeface="Calibri"/>
              </a:rPr>
              <a:t>    del  collegio del dipartimento o delibera dell’organo accademico competente indirizzata all’indirizzo PEC </a:t>
            </a:r>
          </a:p>
          <a:p>
            <a:r>
              <a:rPr lang="it-IT" sz="2800" dirty="0">
                <a:solidFill>
                  <a:srgbClr val="002060"/>
                </a:solidFill>
                <a:latin typeface="Calibri"/>
                <a:ea typeface="Calibri"/>
                <a:cs typeface="Calibri"/>
                <a:sym typeface="Calibri"/>
              </a:rPr>
              <a:t>della Direzione generale della ricerca: </a:t>
            </a:r>
          </a:p>
          <a:p>
            <a:r>
              <a:rPr lang="it-IT" sz="2800" dirty="0">
                <a:solidFill>
                  <a:srgbClr val="002060"/>
                </a:solidFill>
                <a:latin typeface="Calibri"/>
                <a:ea typeface="Calibri"/>
                <a:cs typeface="Calibri"/>
                <a:sym typeface="Calibri"/>
              </a:rPr>
              <a:t>	</a:t>
            </a:r>
            <a:r>
              <a:rPr lang="it-IT" sz="2800" dirty="0">
                <a:solidFill>
                  <a:srgbClr val="002060"/>
                </a:solidFill>
                <a:latin typeface="Calibri"/>
                <a:ea typeface="Calibri"/>
                <a:cs typeface="Calibri"/>
                <a:sym typeface="Calibri"/>
                <a:hlinkClick r:id="rId3"/>
              </a:rPr>
              <a:t> dgricerca@pec.mur.gov.it</a:t>
            </a:r>
            <a:endParaRPr lang="it-IT" sz="2800" dirty="0">
              <a:solidFill>
                <a:srgbClr val="002060"/>
              </a:solidFill>
              <a:latin typeface="Calibri"/>
              <a:ea typeface="Calibri"/>
              <a:cs typeface="Calibri"/>
              <a:sym typeface="Calibri"/>
            </a:endParaRPr>
          </a:p>
          <a:p>
            <a:pPr marL="457200" indent="-457200">
              <a:buFontTx/>
              <a:buChar char="-"/>
            </a:pPr>
            <a:endParaRPr lang="it-IT" sz="2800" dirty="0">
              <a:solidFill>
                <a:srgbClr val="002060"/>
              </a:solidFill>
              <a:latin typeface="Calibri"/>
              <a:ea typeface="Calibri"/>
              <a:cs typeface="Calibri"/>
              <a:sym typeface="Calibri"/>
            </a:endParaRPr>
          </a:p>
          <a:p>
            <a:pPr marL="457200" lvl="0" indent="-457200">
              <a:buFontTx/>
              <a:buChar char="-"/>
            </a:pPr>
            <a:endParaRPr lang="it-IT" sz="2800" dirty="0">
              <a:solidFill>
                <a:srgbClr val="002060"/>
              </a:solidFill>
              <a:latin typeface="Calibri"/>
              <a:ea typeface="Calibri"/>
              <a:cs typeface="Calibri"/>
              <a:sym typeface="Calibri"/>
            </a:endParaRPr>
          </a:p>
        </p:txBody>
      </p:sp>
      <p:sp>
        <p:nvSpPr>
          <p:cNvPr id="6" name="Rettangolo con due angoli in diagonale arrotondati 4">
            <a:extLst>
              <a:ext uri="{FF2B5EF4-FFF2-40B4-BE49-F238E27FC236}">
                <a16:creationId xmlns:a16="http://schemas.microsoft.com/office/drawing/2014/main" id="{02B437B1-9F5D-4FBF-80DE-E9ACEDBD6A4D}"/>
              </a:ext>
            </a:extLst>
          </p:cNvPr>
          <p:cNvSpPr/>
          <p:nvPr/>
        </p:nvSpPr>
        <p:spPr>
          <a:xfrm>
            <a:off x="134471" y="177552"/>
            <a:ext cx="11938000"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0084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19708" y="486653"/>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323321" y="1679776"/>
            <a:ext cx="9552583" cy="1138733"/>
          </a:xfrm>
          <a:prstGeom prst="rect">
            <a:avLst/>
          </a:prstGeom>
          <a:noFill/>
          <a:ln>
            <a:noFill/>
          </a:ln>
        </p:spPr>
        <p:txBody>
          <a:bodyPr spcFirstLastPara="1" wrap="square" lIns="91425" tIns="45700" rIns="91425" bIns="45700" anchor="t" anchorCtr="0">
            <a:spAutoFit/>
          </a:bodyPr>
          <a:lstStyle/>
          <a:p>
            <a:pPr lvl="0"/>
            <a:r>
              <a:rPr lang="it-IT" sz="2800" b="1" dirty="0">
                <a:solidFill>
                  <a:srgbClr val="002060"/>
                </a:solidFill>
                <a:latin typeface="Calibri"/>
                <a:ea typeface="Calibri"/>
                <a:cs typeface="Calibri"/>
                <a:sym typeface="Calibri"/>
              </a:rPr>
              <a:t>Malattia, maternità e altre cause di sospensione </a:t>
            </a:r>
          </a:p>
          <a:p>
            <a:endParaRPr lang="it-IT" sz="1200" dirty="0">
              <a:solidFill>
                <a:srgbClr val="002060"/>
              </a:solidFill>
              <a:latin typeface="Calibri"/>
              <a:cs typeface="Calibri"/>
            </a:endParaRPr>
          </a:p>
          <a:p>
            <a:pPr marL="457200" lvl="0" indent="-457200">
              <a:buFontTx/>
              <a:buChar char="-"/>
            </a:pPr>
            <a:endParaRPr lang="it-IT" sz="2800" dirty="0">
              <a:solidFill>
                <a:srgbClr val="002060"/>
              </a:solidFill>
              <a:latin typeface="Calibri"/>
              <a:ea typeface="Calibri"/>
              <a:cs typeface="Calibri"/>
              <a:sym typeface="Calibri"/>
            </a:endParaRPr>
          </a:p>
        </p:txBody>
      </p:sp>
      <p:pic>
        <p:nvPicPr>
          <p:cNvPr id="2" name="Immagine 1">
            <a:extLst>
              <a:ext uri="{FF2B5EF4-FFF2-40B4-BE49-F238E27FC236}">
                <a16:creationId xmlns:a16="http://schemas.microsoft.com/office/drawing/2014/main" id="{7DD13F08-E3BE-B4A1-C7E5-98A8F329A95C}"/>
              </a:ext>
            </a:extLst>
          </p:cNvPr>
          <p:cNvPicPr>
            <a:picLocks noChangeAspect="1"/>
          </p:cNvPicPr>
          <p:nvPr/>
        </p:nvPicPr>
        <p:blipFill>
          <a:blip r:embed="rId3"/>
          <a:stretch>
            <a:fillRect/>
          </a:stretch>
        </p:blipFill>
        <p:spPr>
          <a:xfrm>
            <a:off x="3912374" y="3062790"/>
            <a:ext cx="7594407" cy="1367343"/>
          </a:xfrm>
          <a:prstGeom prst="rect">
            <a:avLst/>
          </a:prstGeom>
        </p:spPr>
      </p:pic>
      <p:sp>
        <p:nvSpPr>
          <p:cNvPr id="7" name="CasellaDiTesto 6">
            <a:extLst>
              <a:ext uri="{FF2B5EF4-FFF2-40B4-BE49-F238E27FC236}">
                <a16:creationId xmlns:a16="http://schemas.microsoft.com/office/drawing/2014/main" id="{C3FE0A46-8D3A-A4AA-428F-0133D69D53A1}"/>
              </a:ext>
            </a:extLst>
          </p:cNvPr>
          <p:cNvSpPr txBox="1"/>
          <p:nvPr/>
        </p:nvSpPr>
        <p:spPr>
          <a:xfrm>
            <a:off x="4044996" y="4632450"/>
            <a:ext cx="7751461" cy="1938992"/>
          </a:xfrm>
          <a:prstGeom prst="rect">
            <a:avLst/>
          </a:prstGeom>
          <a:noFill/>
        </p:spPr>
        <p:txBody>
          <a:bodyPr wrap="square" rtlCol="0">
            <a:spAutoFit/>
          </a:bodyPr>
          <a:lstStyle/>
          <a:p>
            <a:r>
              <a:rPr lang="it-IT" sz="2400" dirty="0">
                <a:solidFill>
                  <a:srgbClr val="002060"/>
                </a:solidFill>
                <a:latin typeface="Calibri" panose="020F0502020204030204" pitchFamily="34" charset="0"/>
                <a:cs typeface="Calibri" panose="020F0502020204030204" pitchFamily="34" charset="0"/>
              </a:rPr>
              <a:t>…. </a:t>
            </a:r>
            <a:r>
              <a:rPr lang="it-IT" sz="2400" dirty="0">
                <a:solidFill>
                  <a:srgbClr val="002060"/>
                </a:solidFill>
                <a:latin typeface="Calibri"/>
                <a:ea typeface="Calibri"/>
                <a:cs typeface="Calibri"/>
                <a:sym typeface="Calibri"/>
              </a:rPr>
              <a:t>grave  malattia e  malattia ordinaria!!</a:t>
            </a:r>
            <a:endParaRPr lang="it-IT" sz="2400" dirty="0">
              <a:solidFill>
                <a:srgbClr val="002060"/>
              </a:solidFill>
              <a:latin typeface="Calibri" panose="020F0502020204030204" pitchFamily="34" charset="0"/>
              <a:cs typeface="Calibri" panose="020F0502020204030204" pitchFamily="34" charset="0"/>
            </a:endParaRPr>
          </a:p>
          <a:p>
            <a:r>
              <a:rPr lang="it-IT" sz="2400" dirty="0">
                <a:solidFill>
                  <a:srgbClr val="002060"/>
                </a:solidFill>
                <a:latin typeface="Calibri" panose="020F0502020204030204" pitchFamily="34" charset="0"/>
                <a:cs typeface="Calibri" panose="020F0502020204030204" pitchFamily="34" charset="0"/>
              </a:rPr>
              <a:t>…. viene posticipato il termine di conclusione del contratto oltre 1° febbraio 2025!!!! </a:t>
            </a:r>
          </a:p>
          <a:p>
            <a:r>
              <a:rPr lang="it-IT" sz="2400" dirty="0">
                <a:solidFill>
                  <a:srgbClr val="002060"/>
                </a:solidFill>
                <a:latin typeface="Calibri" panose="020F0502020204030204" pitchFamily="34" charset="0"/>
                <a:cs typeface="Calibri" panose="020F0502020204030204" pitchFamily="34" charset="0"/>
              </a:rPr>
              <a:t>…. ammesse sospensioni solo per i casi previsti dalla legge!!!</a:t>
            </a:r>
          </a:p>
          <a:p>
            <a:endParaRPr lang="it-IT" sz="2400" dirty="0">
              <a:solidFill>
                <a:srgbClr val="002060"/>
              </a:solidFill>
              <a:latin typeface="Calibri" panose="020F0502020204030204" pitchFamily="34" charset="0"/>
              <a:cs typeface="Calibri" panose="020F0502020204030204" pitchFamily="34" charset="0"/>
            </a:endParaRPr>
          </a:p>
        </p:txBody>
      </p:sp>
      <p:sp>
        <p:nvSpPr>
          <p:cNvPr id="8" name="Freccia destra 7">
            <a:extLst>
              <a:ext uri="{FF2B5EF4-FFF2-40B4-BE49-F238E27FC236}">
                <a16:creationId xmlns:a16="http://schemas.microsoft.com/office/drawing/2014/main" id="{722058A8-5FEF-221B-D21B-74F5E9ED194B}"/>
              </a:ext>
            </a:extLst>
          </p:cNvPr>
          <p:cNvSpPr/>
          <p:nvPr/>
        </p:nvSpPr>
        <p:spPr>
          <a:xfrm>
            <a:off x="11065638" y="4278548"/>
            <a:ext cx="980008" cy="267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cxnSp>
        <p:nvCxnSpPr>
          <p:cNvPr id="34" name="Connettore 2 33">
            <a:extLst>
              <a:ext uri="{FF2B5EF4-FFF2-40B4-BE49-F238E27FC236}">
                <a16:creationId xmlns:a16="http://schemas.microsoft.com/office/drawing/2014/main" id="{16C9B47F-007B-9705-FE49-882795E169DC}"/>
              </a:ext>
            </a:extLst>
          </p:cNvPr>
          <p:cNvCxnSpPr/>
          <p:nvPr/>
        </p:nvCxnSpPr>
        <p:spPr>
          <a:xfrm>
            <a:off x="11938141" y="3330990"/>
            <a:ext cx="0" cy="349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1 34">
            <a:extLst>
              <a:ext uri="{FF2B5EF4-FFF2-40B4-BE49-F238E27FC236}">
                <a16:creationId xmlns:a16="http://schemas.microsoft.com/office/drawing/2014/main" id="{55204CA4-F879-815E-6757-C0E4F99E3EC2}"/>
              </a:ext>
            </a:extLst>
          </p:cNvPr>
          <p:cNvCxnSpPr>
            <a:cxnSpLocks/>
          </p:cNvCxnSpPr>
          <p:nvPr/>
        </p:nvCxnSpPr>
        <p:spPr>
          <a:xfrm>
            <a:off x="10876470" y="3380139"/>
            <a:ext cx="105888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ttangolo con due angoli in diagonale arrotondati 4">
            <a:extLst>
              <a:ext uri="{FF2B5EF4-FFF2-40B4-BE49-F238E27FC236}">
                <a16:creationId xmlns:a16="http://schemas.microsoft.com/office/drawing/2014/main" id="{02B437B1-9F5D-4FBF-80DE-E9ACEDBD6A4D}"/>
              </a:ext>
            </a:extLst>
          </p:cNvPr>
          <p:cNvSpPr/>
          <p:nvPr/>
        </p:nvSpPr>
        <p:spPr>
          <a:xfrm>
            <a:off x="134471" y="177552"/>
            <a:ext cx="11952941"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82642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259943" y="337241"/>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278498" y="1306249"/>
            <a:ext cx="9227267" cy="5693826"/>
          </a:xfrm>
          <a:prstGeom prst="rect">
            <a:avLst/>
          </a:prstGeom>
          <a:noFill/>
          <a:ln>
            <a:noFill/>
          </a:ln>
        </p:spPr>
        <p:txBody>
          <a:bodyPr spcFirstLastPara="1" wrap="square" lIns="91425" tIns="45700" rIns="91425" bIns="45700" anchor="t" anchorCtr="0">
            <a:spAutoFit/>
          </a:bodyPr>
          <a:lstStyle/>
          <a:p>
            <a:pPr lvl="0"/>
            <a:r>
              <a:rPr lang="it-IT" sz="2800" b="1" dirty="0">
                <a:solidFill>
                  <a:srgbClr val="002060"/>
                </a:solidFill>
                <a:latin typeface="Calibri"/>
                <a:ea typeface="Calibri"/>
                <a:cs typeface="Calibri"/>
                <a:sym typeface="Calibri"/>
              </a:rPr>
              <a:t>E’ possibile sostituire il ricercatore dimissionario con un </a:t>
            </a:r>
          </a:p>
          <a:p>
            <a:pPr lvl="0"/>
            <a:r>
              <a:rPr lang="it-IT" sz="2800" b="1" dirty="0">
                <a:solidFill>
                  <a:srgbClr val="002060"/>
                </a:solidFill>
                <a:latin typeface="Calibri"/>
                <a:ea typeface="Calibri"/>
                <a:cs typeface="Calibri"/>
                <a:sym typeface="Calibri"/>
              </a:rPr>
              <a:t>altro RTDA (nuovo avviso) ai sensi dell’art. 3, comma 7 del Disciplinare?</a:t>
            </a:r>
          </a:p>
          <a:p>
            <a:r>
              <a:rPr lang="it-IT" sz="1200" dirty="0">
                <a:solidFill>
                  <a:srgbClr val="002060"/>
                </a:solidFill>
                <a:latin typeface="Calibri"/>
                <a:cs typeface="Calibri"/>
              </a:rPr>
              <a:t>Art.3, comma 7 del Disciplinare</a:t>
            </a:r>
          </a:p>
          <a:p>
            <a:r>
              <a:rPr lang="it-IT" sz="1200" i="1" dirty="0">
                <a:solidFill>
                  <a:srgbClr val="002060"/>
                </a:solidFill>
                <a:latin typeface="Calibri"/>
                <a:cs typeface="Calibri"/>
              </a:rPr>
              <a:t>È fatto, altresì, obbligo al soggetto beneficiario di comunicare tempestivamente al MUR </a:t>
            </a:r>
            <a:r>
              <a:rPr lang="it-IT" sz="1200" i="1" u="sng" dirty="0">
                <a:solidFill>
                  <a:srgbClr val="002060"/>
                </a:solidFill>
                <a:latin typeface="Calibri"/>
                <a:cs typeface="Calibri"/>
              </a:rPr>
              <a:t>ogni interruzione </a:t>
            </a:r>
            <a:r>
              <a:rPr lang="it-IT" sz="1200" i="1" dirty="0">
                <a:solidFill>
                  <a:srgbClr val="002060"/>
                </a:solidFill>
                <a:latin typeface="Calibri"/>
                <a:cs typeface="Calibri"/>
              </a:rPr>
              <a:t>dei rapporti contrattuali </a:t>
            </a:r>
          </a:p>
          <a:p>
            <a:r>
              <a:rPr lang="it-IT" sz="1200" i="1" dirty="0">
                <a:solidFill>
                  <a:srgbClr val="002060"/>
                </a:solidFill>
                <a:latin typeface="Calibri"/>
                <a:cs typeface="Calibri"/>
              </a:rPr>
              <a:t>dei ricercatori (per dimissioni o licenziamento). </a:t>
            </a:r>
          </a:p>
          <a:p>
            <a:r>
              <a:rPr lang="it-IT" sz="1200" i="1" dirty="0">
                <a:solidFill>
                  <a:srgbClr val="002060"/>
                </a:solidFill>
                <a:latin typeface="Calibri"/>
                <a:cs typeface="Calibri"/>
              </a:rPr>
              <a:t>In tale ipotesi, i costi standard derivanti dal contratto di ricerca saranno comunque riconosciuti da parte del MUR, </a:t>
            </a:r>
          </a:p>
          <a:p>
            <a:r>
              <a:rPr lang="it-IT" sz="1200" i="1" dirty="0">
                <a:solidFill>
                  <a:srgbClr val="002060"/>
                </a:solidFill>
                <a:latin typeface="Calibri"/>
                <a:cs typeface="Calibri"/>
              </a:rPr>
              <a:t>ma </a:t>
            </a:r>
            <a:r>
              <a:rPr lang="it-IT" sz="1200" i="1" u="sng" dirty="0">
                <a:solidFill>
                  <a:srgbClr val="002060"/>
                </a:solidFill>
                <a:latin typeface="Calibri"/>
                <a:cs typeface="Calibri"/>
              </a:rPr>
              <a:t>solo limitatamente ai mesi rendicontati e sempre sino alla data ultima del 31 dicembre 2023</a:t>
            </a:r>
            <a:r>
              <a:rPr lang="it-IT" sz="1200" i="1" dirty="0">
                <a:solidFill>
                  <a:srgbClr val="002060"/>
                </a:solidFill>
                <a:latin typeface="Calibri"/>
                <a:cs typeface="Calibri"/>
              </a:rPr>
              <a:t>. </a:t>
            </a:r>
          </a:p>
          <a:p>
            <a:r>
              <a:rPr lang="it-IT" sz="1200" i="1" dirty="0">
                <a:solidFill>
                  <a:srgbClr val="002060"/>
                </a:solidFill>
                <a:latin typeface="Calibri"/>
                <a:cs typeface="Calibri"/>
              </a:rPr>
              <a:t>Nel caso di interruzione anticipata del contratto, è fatta salva la possibilità, per il soggetto beneficiario di chiedere al MUR </a:t>
            </a:r>
          </a:p>
          <a:p>
            <a:r>
              <a:rPr lang="it-IT" sz="1200" i="1" u="sng" dirty="0">
                <a:solidFill>
                  <a:srgbClr val="002060"/>
                </a:solidFill>
                <a:latin typeface="Calibri"/>
                <a:cs typeface="Calibri"/>
              </a:rPr>
              <a:t>l’autorizzazione alla stipula di un nuovo contratto RTD-A, in subentro al ricercatore cessato, per il rateo temporale della durata residua </a:t>
            </a:r>
          </a:p>
          <a:p>
            <a:r>
              <a:rPr lang="it-IT" sz="1200" i="1" u="sng" dirty="0">
                <a:solidFill>
                  <a:srgbClr val="002060"/>
                </a:solidFill>
                <a:latin typeface="Calibri"/>
                <a:cs typeface="Calibri"/>
              </a:rPr>
              <a:t>del progetto. </a:t>
            </a:r>
          </a:p>
          <a:p>
            <a:r>
              <a:rPr lang="it-IT" sz="1200" i="1" dirty="0">
                <a:solidFill>
                  <a:srgbClr val="002060"/>
                </a:solidFill>
                <a:latin typeface="Calibri"/>
                <a:cs typeface="Calibri"/>
              </a:rPr>
              <a:t>In ogni caso i costi standard saranno riconosciuti, da parte del MUR, nel limite massimo dalla data di avvio del contratto sino </a:t>
            </a:r>
          </a:p>
          <a:p>
            <a:r>
              <a:rPr lang="it-IT" sz="1200" i="1" dirty="0">
                <a:solidFill>
                  <a:srgbClr val="002060"/>
                </a:solidFill>
                <a:latin typeface="Calibri"/>
                <a:cs typeface="Calibri"/>
              </a:rPr>
              <a:t>al 31 dicembre 2023, restando a carico del soggetto beneficiario il rateo temporale successivo a tale data.</a:t>
            </a:r>
          </a:p>
          <a:p>
            <a:r>
              <a:rPr lang="it-IT" sz="1200" i="1" dirty="0">
                <a:solidFill>
                  <a:srgbClr val="002060"/>
                </a:solidFill>
                <a:latin typeface="Calibri"/>
                <a:cs typeface="Calibri"/>
              </a:rPr>
              <a:t> 				</a:t>
            </a:r>
            <a:r>
              <a:rPr lang="it-IT" sz="1200" i="1" dirty="0">
                <a:solidFill>
                  <a:srgbClr val="FF0000"/>
                </a:solidFill>
                <a:latin typeface="Calibri"/>
                <a:cs typeface="Calibri"/>
              </a:rPr>
              <a:t>31 dicembre 2023</a:t>
            </a:r>
            <a:endParaRPr lang="it-IT" sz="1200" i="1" dirty="0">
              <a:solidFill>
                <a:srgbClr val="002060"/>
              </a:solidFill>
              <a:latin typeface="Calibri"/>
              <a:cs typeface="Calibri"/>
            </a:endParaRPr>
          </a:p>
          <a:p>
            <a:pPr lvl="0"/>
            <a:endParaRPr lang="it-IT" sz="2800" b="1" i="1" dirty="0">
              <a:solidFill>
                <a:srgbClr val="002060"/>
              </a:solidFill>
              <a:latin typeface="Calibri"/>
              <a:ea typeface="Calibri"/>
              <a:cs typeface="Calibri"/>
              <a:sym typeface="Calibri"/>
            </a:endParaRPr>
          </a:p>
          <a:p>
            <a:pPr lvl="0"/>
            <a:endParaRPr lang="it-IT" sz="1100" dirty="0">
              <a:solidFill>
                <a:srgbClr val="002060"/>
              </a:solidFill>
              <a:latin typeface="Calibri"/>
              <a:ea typeface="Calibri"/>
              <a:cs typeface="Calibri"/>
              <a:sym typeface="Calibri"/>
            </a:endParaRPr>
          </a:p>
          <a:p>
            <a:pPr lvl="0"/>
            <a:r>
              <a:rPr lang="it-IT" sz="1100" dirty="0">
                <a:solidFill>
                  <a:srgbClr val="002060"/>
                </a:solidFill>
                <a:latin typeface="Calibri"/>
                <a:ea typeface="Calibri"/>
                <a:cs typeface="Calibri"/>
                <a:sym typeface="Calibri"/>
              </a:rPr>
              <a:t>1° febbraio 2022                                             1° febbraio 2023	                                1° febbraio 2024	</a:t>
            </a:r>
            <a:r>
              <a:rPr lang="it-IT" sz="1100" dirty="0">
                <a:solidFill>
                  <a:srgbClr val="FF0000"/>
                </a:solidFill>
                <a:latin typeface="Calibri"/>
                <a:ea typeface="Calibri"/>
                <a:cs typeface="Calibri"/>
                <a:sym typeface="Calibri"/>
              </a:rPr>
              <a:t>                       1° febbraio 2025	</a:t>
            </a:r>
            <a:r>
              <a:rPr lang="it-IT" sz="1100" dirty="0">
                <a:solidFill>
                  <a:srgbClr val="002060"/>
                </a:solidFill>
                <a:latin typeface="Calibri"/>
                <a:ea typeface="Calibri"/>
                <a:cs typeface="Calibri"/>
                <a:sym typeface="Calibri"/>
              </a:rPr>
              <a:t>		</a:t>
            </a:r>
          </a:p>
          <a:p>
            <a:pPr lvl="0"/>
            <a:r>
              <a:rPr lang="it-IT" sz="1100" dirty="0">
                <a:solidFill>
                  <a:srgbClr val="002060"/>
                </a:solidFill>
                <a:latin typeface="Calibri"/>
                <a:ea typeface="Calibri"/>
                <a:cs typeface="Calibri"/>
                <a:sym typeface="Calibri"/>
              </a:rPr>
              <a:t>	</a:t>
            </a:r>
            <a:r>
              <a:rPr lang="it-IT" sz="1100" b="1" dirty="0">
                <a:solidFill>
                  <a:srgbClr val="002060"/>
                </a:solidFill>
                <a:latin typeface="Calibri"/>
                <a:ea typeface="Calibri"/>
                <a:cs typeface="Calibri"/>
                <a:sym typeface="Calibri"/>
              </a:rPr>
              <a:t>   1° anno     </a:t>
            </a:r>
            <a:r>
              <a:rPr lang="it-IT" sz="1100" dirty="0">
                <a:solidFill>
                  <a:srgbClr val="002060"/>
                </a:solidFill>
                <a:latin typeface="Calibri"/>
                <a:ea typeface="Calibri"/>
                <a:cs typeface="Calibri"/>
                <a:sym typeface="Calibri"/>
              </a:rPr>
              <a:t>			</a:t>
            </a:r>
            <a:r>
              <a:rPr lang="it-IT" sz="1100" b="1" dirty="0">
                <a:solidFill>
                  <a:srgbClr val="002060"/>
                </a:solidFill>
                <a:latin typeface="Calibri"/>
                <a:ea typeface="Calibri"/>
                <a:cs typeface="Calibri"/>
                <a:sym typeface="Calibri"/>
              </a:rPr>
              <a:t>2° anno 	</a:t>
            </a:r>
            <a:r>
              <a:rPr lang="it-IT" sz="1100" dirty="0">
                <a:solidFill>
                  <a:srgbClr val="002060"/>
                </a:solidFill>
                <a:latin typeface="Calibri"/>
                <a:ea typeface="Calibri"/>
                <a:cs typeface="Calibri"/>
                <a:sym typeface="Calibri"/>
              </a:rPr>
              <a:t>		</a:t>
            </a:r>
            <a:r>
              <a:rPr lang="it-IT" sz="1100" b="1" dirty="0">
                <a:solidFill>
                  <a:srgbClr val="002060"/>
                </a:solidFill>
                <a:latin typeface="Calibri"/>
                <a:ea typeface="Calibri"/>
                <a:cs typeface="Calibri"/>
                <a:sym typeface="Calibri"/>
              </a:rPr>
              <a:t>3° anno </a:t>
            </a:r>
          </a:p>
          <a:p>
            <a:r>
              <a:rPr lang="it-IT" sz="2300" dirty="0">
                <a:solidFill>
                  <a:srgbClr val="002060"/>
                </a:solidFill>
                <a:highlight>
                  <a:srgbClr val="FFFF00"/>
                </a:highlight>
              </a:rPr>
              <a:t>GENNAIO 2025: TERMINE DEI CONTRATTI RTDA </a:t>
            </a:r>
          </a:p>
          <a:p>
            <a:r>
              <a:rPr lang="it-IT" sz="2300" dirty="0">
                <a:solidFill>
                  <a:srgbClr val="002060"/>
                </a:solidFill>
                <a:highlight>
                  <a:srgbClr val="FFFF00"/>
                </a:highlight>
              </a:rPr>
              <a:t>(CHIUSURA DEL PROGRAMMA PON )…</a:t>
            </a:r>
            <a:r>
              <a:rPr lang="it-IT" sz="2300" b="1" u="sng" dirty="0">
                <a:solidFill>
                  <a:srgbClr val="002060"/>
                </a:solidFill>
                <a:highlight>
                  <a:srgbClr val="FFFF00"/>
                </a:highlight>
              </a:rPr>
              <a:t>NON E’ POSSIBILE!!  </a:t>
            </a:r>
          </a:p>
          <a:p>
            <a:pPr marL="457200" lvl="0" indent="-457200">
              <a:buFontTx/>
              <a:buChar char="-"/>
            </a:pPr>
            <a:endParaRPr lang="it-IT" sz="2800" dirty="0">
              <a:solidFill>
                <a:srgbClr val="002060"/>
              </a:solidFill>
              <a:latin typeface="Calibri"/>
              <a:ea typeface="Calibri"/>
              <a:cs typeface="Calibri"/>
              <a:sym typeface="Calibri"/>
            </a:endParaRPr>
          </a:p>
        </p:txBody>
      </p:sp>
      <p:cxnSp>
        <p:nvCxnSpPr>
          <p:cNvPr id="6" name="Connettore 1 5">
            <a:extLst>
              <a:ext uri="{FF2B5EF4-FFF2-40B4-BE49-F238E27FC236}">
                <a16:creationId xmlns:a16="http://schemas.microsoft.com/office/drawing/2014/main" id="{10294320-2904-BC9E-694B-3EF0338AD977}"/>
              </a:ext>
            </a:extLst>
          </p:cNvPr>
          <p:cNvCxnSpPr/>
          <p:nvPr/>
        </p:nvCxnSpPr>
        <p:spPr>
          <a:xfrm flipV="1">
            <a:off x="3562348" y="4893087"/>
            <a:ext cx="7531585" cy="48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406E6EC6-B24C-9E54-EEE9-5A3A9F428313}"/>
              </a:ext>
            </a:extLst>
          </p:cNvPr>
          <p:cNvCxnSpPr/>
          <p:nvPr/>
        </p:nvCxnSpPr>
        <p:spPr>
          <a:xfrm>
            <a:off x="8411084" y="4795365"/>
            <a:ext cx="0" cy="34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C49D5508-D99F-E2A1-D18F-7C76D26628A5}"/>
              </a:ext>
            </a:extLst>
          </p:cNvPr>
          <p:cNvCxnSpPr/>
          <p:nvPr/>
        </p:nvCxnSpPr>
        <p:spPr>
          <a:xfrm>
            <a:off x="6095999" y="4795365"/>
            <a:ext cx="0" cy="34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FF6530C8-AE16-4FFA-5CC7-39CC1C3928CF}"/>
              </a:ext>
            </a:extLst>
          </p:cNvPr>
          <p:cNvCxnSpPr/>
          <p:nvPr/>
        </p:nvCxnSpPr>
        <p:spPr>
          <a:xfrm>
            <a:off x="3562348" y="4815142"/>
            <a:ext cx="0" cy="34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8CC2F1AD-16EA-B520-9EEF-E8809D88E799}"/>
              </a:ext>
            </a:extLst>
          </p:cNvPr>
          <p:cNvCxnSpPr/>
          <p:nvPr/>
        </p:nvCxnSpPr>
        <p:spPr>
          <a:xfrm>
            <a:off x="11093933" y="4797691"/>
            <a:ext cx="0" cy="349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E8461203-19D9-FA9F-CF8B-975E9240E465}"/>
              </a:ext>
            </a:extLst>
          </p:cNvPr>
          <p:cNvCxnSpPr/>
          <p:nvPr/>
        </p:nvCxnSpPr>
        <p:spPr>
          <a:xfrm flipV="1">
            <a:off x="7761930" y="4790711"/>
            <a:ext cx="0" cy="349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1 22">
            <a:extLst>
              <a:ext uri="{FF2B5EF4-FFF2-40B4-BE49-F238E27FC236}">
                <a16:creationId xmlns:a16="http://schemas.microsoft.com/office/drawing/2014/main" id="{7FC6F6B6-DE84-D1E7-3CDB-C0A74AE34385}"/>
              </a:ext>
            </a:extLst>
          </p:cNvPr>
          <p:cNvCxnSpPr/>
          <p:nvPr/>
        </p:nvCxnSpPr>
        <p:spPr>
          <a:xfrm>
            <a:off x="3804183" y="5514321"/>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803A6078-B59A-E98F-26AE-65DE9FB66150}"/>
              </a:ext>
            </a:extLst>
          </p:cNvPr>
          <p:cNvCxnSpPr/>
          <p:nvPr/>
        </p:nvCxnSpPr>
        <p:spPr>
          <a:xfrm>
            <a:off x="6095999" y="5514320"/>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5">
            <a:extLst>
              <a:ext uri="{FF2B5EF4-FFF2-40B4-BE49-F238E27FC236}">
                <a16:creationId xmlns:a16="http://schemas.microsoft.com/office/drawing/2014/main" id="{A3DE5FDB-44BD-E420-224F-B2D20051CA8E}"/>
              </a:ext>
            </a:extLst>
          </p:cNvPr>
          <p:cNvCxnSpPr/>
          <p:nvPr/>
        </p:nvCxnSpPr>
        <p:spPr>
          <a:xfrm>
            <a:off x="3804183" y="5667884"/>
            <a:ext cx="2291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E40847E4-1FAA-8A28-CCF5-E6B4AC787ABD}"/>
              </a:ext>
            </a:extLst>
          </p:cNvPr>
          <p:cNvCxnSpPr/>
          <p:nvPr/>
        </p:nvCxnSpPr>
        <p:spPr>
          <a:xfrm>
            <a:off x="6371716" y="5667883"/>
            <a:ext cx="2291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1 27">
            <a:extLst>
              <a:ext uri="{FF2B5EF4-FFF2-40B4-BE49-F238E27FC236}">
                <a16:creationId xmlns:a16="http://schemas.microsoft.com/office/drawing/2014/main" id="{DBE63F35-287D-CAC8-C02B-6A0DADB52EB7}"/>
              </a:ext>
            </a:extLst>
          </p:cNvPr>
          <p:cNvCxnSpPr/>
          <p:nvPr/>
        </p:nvCxnSpPr>
        <p:spPr>
          <a:xfrm>
            <a:off x="6371716" y="5514320"/>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a:extLst>
              <a:ext uri="{FF2B5EF4-FFF2-40B4-BE49-F238E27FC236}">
                <a16:creationId xmlns:a16="http://schemas.microsoft.com/office/drawing/2014/main" id="{F0973248-D84A-EAF0-F730-C1F00B45265E}"/>
              </a:ext>
            </a:extLst>
          </p:cNvPr>
          <p:cNvCxnSpPr/>
          <p:nvPr/>
        </p:nvCxnSpPr>
        <p:spPr>
          <a:xfrm>
            <a:off x="8663532" y="5514320"/>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1 29">
            <a:extLst>
              <a:ext uri="{FF2B5EF4-FFF2-40B4-BE49-F238E27FC236}">
                <a16:creationId xmlns:a16="http://schemas.microsoft.com/office/drawing/2014/main" id="{6E2555C2-5324-7D1D-21F8-65500D800C1B}"/>
              </a:ext>
            </a:extLst>
          </p:cNvPr>
          <p:cNvCxnSpPr/>
          <p:nvPr/>
        </p:nvCxnSpPr>
        <p:spPr>
          <a:xfrm>
            <a:off x="8849670" y="5506176"/>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a:extLst>
              <a:ext uri="{FF2B5EF4-FFF2-40B4-BE49-F238E27FC236}">
                <a16:creationId xmlns:a16="http://schemas.microsoft.com/office/drawing/2014/main" id="{7A13BF85-8247-3A1E-1AC2-0621F9B8CD6C}"/>
              </a:ext>
            </a:extLst>
          </p:cNvPr>
          <p:cNvCxnSpPr/>
          <p:nvPr/>
        </p:nvCxnSpPr>
        <p:spPr>
          <a:xfrm>
            <a:off x="11141486" y="5514320"/>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1A2EA89C-80E7-10BF-378F-42C5FB06EEFF}"/>
              </a:ext>
            </a:extLst>
          </p:cNvPr>
          <p:cNvCxnSpPr/>
          <p:nvPr/>
        </p:nvCxnSpPr>
        <p:spPr>
          <a:xfrm>
            <a:off x="8849670" y="5667883"/>
            <a:ext cx="229181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938000"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15236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2">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200179" y="277478"/>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 PUNTI DI ATTENZIONE PER I BENEFICIARI -</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323322" y="1231543"/>
            <a:ext cx="8868678" cy="5878492"/>
          </a:xfrm>
          <a:prstGeom prst="rect">
            <a:avLst/>
          </a:prstGeom>
          <a:noFill/>
          <a:ln>
            <a:noFill/>
          </a:ln>
        </p:spPr>
        <p:txBody>
          <a:bodyPr spcFirstLastPara="1" wrap="square" lIns="91425" tIns="45700" rIns="91425" bIns="45700" anchor="t" anchorCtr="0">
            <a:spAutoFit/>
          </a:bodyPr>
          <a:lstStyle/>
          <a:p>
            <a:pPr lvl="0"/>
            <a:r>
              <a:rPr lang="it-IT" sz="2800" b="1" dirty="0">
                <a:solidFill>
                  <a:srgbClr val="002060"/>
                </a:solidFill>
                <a:latin typeface="Calibri"/>
                <a:ea typeface="Calibri"/>
                <a:cs typeface="Calibri"/>
                <a:sym typeface="Calibri"/>
              </a:rPr>
              <a:t>E’ possibile sostituire il ricercatore dimissionario con un altro RTDA (nuovo avviso) ai sensi dell’art. 3, comma 7 del Disciplinare?</a:t>
            </a:r>
          </a:p>
          <a:p>
            <a:r>
              <a:rPr lang="it-IT" sz="1200" dirty="0">
                <a:solidFill>
                  <a:srgbClr val="002060"/>
                </a:solidFill>
                <a:latin typeface="Calibri"/>
                <a:cs typeface="Calibri"/>
              </a:rPr>
              <a:t>Art.3, comma 7 del Disciplinare</a:t>
            </a:r>
          </a:p>
          <a:p>
            <a:r>
              <a:rPr lang="it-IT" sz="1200" i="1" dirty="0">
                <a:solidFill>
                  <a:srgbClr val="002060"/>
                </a:solidFill>
                <a:latin typeface="Calibri"/>
                <a:cs typeface="Calibri"/>
              </a:rPr>
              <a:t>È fatto, altresì, obbligo al soggetto beneficiario di comunicare tempestivamente al MUR </a:t>
            </a:r>
            <a:r>
              <a:rPr lang="it-IT" sz="1200" i="1" u="sng" dirty="0">
                <a:solidFill>
                  <a:srgbClr val="002060"/>
                </a:solidFill>
                <a:latin typeface="Calibri"/>
                <a:cs typeface="Calibri"/>
              </a:rPr>
              <a:t>ogni interruzione </a:t>
            </a:r>
            <a:r>
              <a:rPr lang="it-IT" sz="1200" i="1" dirty="0">
                <a:solidFill>
                  <a:srgbClr val="002060"/>
                </a:solidFill>
                <a:latin typeface="Calibri"/>
                <a:cs typeface="Calibri"/>
              </a:rPr>
              <a:t>dei rapporti contrattuali </a:t>
            </a:r>
          </a:p>
          <a:p>
            <a:r>
              <a:rPr lang="it-IT" sz="1200" i="1" dirty="0">
                <a:solidFill>
                  <a:srgbClr val="002060"/>
                </a:solidFill>
                <a:latin typeface="Calibri"/>
                <a:cs typeface="Calibri"/>
              </a:rPr>
              <a:t>dei ricercatori (per dimissioni o licenziamento). </a:t>
            </a:r>
          </a:p>
          <a:p>
            <a:r>
              <a:rPr lang="it-IT" sz="1200" i="1" dirty="0">
                <a:solidFill>
                  <a:srgbClr val="002060"/>
                </a:solidFill>
                <a:latin typeface="Calibri"/>
                <a:cs typeface="Calibri"/>
              </a:rPr>
              <a:t>In tale ipotesi, i costi standard derivanti dal contratto di ricerca saranno comunque riconosciuti da parte del MUR, </a:t>
            </a:r>
          </a:p>
          <a:p>
            <a:r>
              <a:rPr lang="it-IT" sz="1200" i="1" dirty="0">
                <a:solidFill>
                  <a:srgbClr val="002060"/>
                </a:solidFill>
                <a:latin typeface="Calibri"/>
                <a:cs typeface="Calibri"/>
              </a:rPr>
              <a:t>ma </a:t>
            </a:r>
            <a:r>
              <a:rPr lang="it-IT" sz="1200" i="1" u="sng" dirty="0">
                <a:solidFill>
                  <a:srgbClr val="002060"/>
                </a:solidFill>
                <a:latin typeface="Calibri"/>
                <a:cs typeface="Calibri"/>
              </a:rPr>
              <a:t>solo limitatamente ai mesi rendicontati e sempre sino alla data ultima del 31 dicembre 2023</a:t>
            </a:r>
            <a:r>
              <a:rPr lang="it-IT" sz="1200" i="1" dirty="0">
                <a:solidFill>
                  <a:srgbClr val="002060"/>
                </a:solidFill>
                <a:latin typeface="Calibri"/>
                <a:cs typeface="Calibri"/>
              </a:rPr>
              <a:t>. </a:t>
            </a:r>
          </a:p>
          <a:p>
            <a:r>
              <a:rPr lang="it-IT" sz="1200" i="1" dirty="0">
                <a:solidFill>
                  <a:srgbClr val="002060"/>
                </a:solidFill>
                <a:latin typeface="Calibri"/>
                <a:cs typeface="Calibri"/>
              </a:rPr>
              <a:t>Nel caso di interruzione anticipata del contratto, è fatta salva la possibilità, per il soggetto beneficiario di chiedere al MUR </a:t>
            </a:r>
          </a:p>
          <a:p>
            <a:r>
              <a:rPr lang="it-IT" sz="1200" i="1" u="sng" dirty="0">
                <a:solidFill>
                  <a:srgbClr val="002060"/>
                </a:solidFill>
                <a:latin typeface="Calibri"/>
                <a:cs typeface="Calibri"/>
              </a:rPr>
              <a:t>l’autorizzazione alla stipula di un nuovo contratto RTD-A, in subentro al ricercatore cessato, per il rateo temporale della durata residua </a:t>
            </a:r>
          </a:p>
          <a:p>
            <a:r>
              <a:rPr lang="it-IT" sz="1200" i="1" u="sng" dirty="0">
                <a:solidFill>
                  <a:srgbClr val="002060"/>
                </a:solidFill>
                <a:latin typeface="Calibri"/>
                <a:cs typeface="Calibri"/>
              </a:rPr>
              <a:t>del progetto. </a:t>
            </a:r>
          </a:p>
          <a:p>
            <a:r>
              <a:rPr lang="it-IT" sz="1200" i="1" dirty="0">
                <a:solidFill>
                  <a:srgbClr val="002060"/>
                </a:solidFill>
                <a:latin typeface="Calibri"/>
                <a:cs typeface="Calibri"/>
              </a:rPr>
              <a:t>In ogni caso i costi standard saranno riconosciuti, da parte del MUR, nel limite massimo </a:t>
            </a:r>
          </a:p>
          <a:p>
            <a:r>
              <a:rPr lang="it-IT" sz="1200" i="1" dirty="0">
                <a:solidFill>
                  <a:srgbClr val="002060"/>
                </a:solidFill>
                <a:latin typeface="Calibri"/>
                <a:cs typeface="Calibri"/>
              </a:rPr>
              <a:t>dalla data di avvio del contratto sino al 31 dicembre 2023, restando a carico del soggetto beneficiario il rateo temporale successivo a tale data.</a:t>
            </a:r>
          </a:p>
          <a:p>
            <a:r>
              <a:rPr lang="it-IT" sz="1200" i="1" dirty="0">
                <a:solidFill>
                  <a:srgbClr val="002060"/>
                </a:solidFill>
                <a:latin typeface="Calibri"/>
                <a:cs typeface="Calibri"/>
              </a:rPr>
              <a:t> 				</a:t>
            </a:r>
            <a:r>
              <a:rPr lang="it-IT" sz="1200" i="1" dirty="0">
                <a:solidFill>
                  <a:srgbClr val="FF0000"/>
                </a:solidFill>
                <a:latin typeface="Calibri"/>
                <a:cs typeface="Calibri"/>
              </a:rPr>
              <a:t>31 dicembre 2023</a:t>
            </a:r>
            <a:endParaRPr lang="it-IT" sz="1200" i="1" dirty="0">
              <a:solidFill>
                <a:srgbClr val="002060"/>
              </a:solidFill>
              <a:latin typeface="Calibri"/>
              <a:cs typeface="Calibri"/>
            </a:endParaRPr>
          </a:p>
          <a:p>
            <a:pPr lvl="0"/>
            <a:endParaRPr lang="it-IT" sz="2800" b="1" i="1" dirty="0">
              <a:solidFill>
                <a:srgbClr val="002060"/>
              </a:solidFill>
              <a:latin typeface="Calibri"/>
              <a:ea typeface="Calibri"/>
              <a:cs typeface="Calibri"/>
              <a:sym typeface="Calibri"/>
            </a:endParaRPr>
          </a:p>
          <a:p>
            <a:pPr lvl="0"/>
            <a:endParaRPr lang="it-IT" sz="1100" dirty="0">
              <a:solidFill>
                <a:srgbClr val="002060"/>
              </a:solidFill>
              <a:latin typeface="Calibri"/>
              <a:ea typeface="Calibri"/>
              <a:cs typeface="Calibri"/>
              <a:sym typeface="Calibri"/>
            </a:endParaRPr>
          </a:p>
          <a:p>
            <a:pPr lvl="0"/>
            <a:r>
              <a:rPr lang="it-IT" sz="1100" dirty="0">
                <a:solidFill>
                  <a:srgbClr val="002060"/>
                </a:solidFill>
                <a:latin typeface="Calibri"/>
                <a:ea typeface="Calibri"/>
                <a:cs typeface="Calibri"/>
                <a:sym typeface="Calibri"/>
              </a:rPr>
              <a:t>1° febbraio 2022                                             1° febbraio 2023	                                1° febbraio 2024	</a:t>
            </a:r>
            <a:r>
              <a:rPr lang="it-IT" sz="1100" dirty="0">
                <a:solidFill>
                  <a:srgbClr val="FF0000"/>
                </a:solidFill>
                <a:latin typeface="Calibri"/>
                <a:ea typeface="Calibri"/>
                <a:cs typeface="Calibri"/>
                <a:sym typeface="Calibri"/>
              </a:rPr>
              <a:t>                       1° febbraio 2025	</a:t>
            </a:r>
            <a:r>
              <a:rPr lang="it-IT" sz="1100" dirty="0">
                <a:solidFill>
                  <a:srgbClr val="002060"/>
                </a:solidFill>
                <a:latin typeface="Calibri"/>
                <a:ea typeface="Calibri"/>
                <a:cs typeface="Calibri"/>
                <a:sym typeface="Calibri"/>
              </a:rPr>
              <a:t>		</a:t>
            </a:r>
          </a:p>
          <a:p>
            <a:pPr lvl="0"/>
            <a:r>
              <a:rPr lang="it-IT" sz="1100" dirty="0">
                <a:solidFill>
                  <a:srgbClr val="002060"/>
                </a:solidFill>
                <a:latin typeface="Calibri"/>
                <a:ea typeface="Calibri"/>
                <a:cs typeface="Calibri"/>
                <a:sym typeface="Calibri"/>
              </a:rPr>
              <a:t>	</a:t>
            </a:r>
            <a:r>
              <a:rPr lang="it-IT" sz="1100" b="1" dirty="0">
                <a:solidFill>
                  <a:srgbClr val="002060"/>
                </a:solidFill>
                <a:latin typeface="Calibri"/>
                <a:ea typeface="Calibri"/>
                <a:cs typeface="Calibri"/>
                <a:sym typeface="Calibri"/>
              </a:rPr>
              <a:t>   1° anno     </a:t>
            </a:r>
            <a:r>
              <a:rPr lang="it-IT" sz="1100" dirty="0">
                <a:solidFill>
                  <a:srgbClr val="002060"/>
                </a:solidFill>
                <a:latin typeface="Calibri"/>
                <a:ea typeface="Calibri"/>
                <a:cs typeface="Calibri"/>
                <a:sym typeface="Calibri"/>
              </a:rPr>
              <a:t>			</a:t>
            </a:r>
            <a:r>
              <a:rPr lang="it-IT" sz="1100" b="1" dirty="0">
                <a:solidFill>
                  <a:srgbClr val="002060"/>
                </a:solidFill>
                <a:latin typeface="Calibri"/>
                <a:ea typeface="Calibri"/>
                <a:cs typeface="Calibri"/>
                <a:sym typeface="Calibri"/>
              </a:rPr>
              <a:t>2° anno 	</a:t>
            </a:r>
            <a:r>
              <a:rPr lang="it-IT" sz="1100" dirty="0">
                <a:solidFill>
                  <a:srgbClr val="002060"/>
                </a:solidFill>
                <a:latin typeface="Calibri"/>
                <a:ea typeface="Calibri"/>
                <a:cs typeface="Calibri"/>
                <a:sym typeface="Calibri"/>
              </a:rPr>
              <a:t>		</a:t>
            </a:r>
            <a:r>
              <a:rPr lang="it-IT" sz="1100" b="1" dirty="0">
                <a:solidFill>
                  <a:srgbClr val="002060"/>
                </a:solidFill>
                <a:latin typeface="Calibri"/>
                <a:ea typeface="Calibri"/>
                <a:cs typeface="Calibri"/>
                <a:sym typeface="Calibri"/>
              </a:rPr>
              <a:t>3° anno </a:t>
            </a:r>
          </a:p>
          <a:p>
            <a:pPr marL="457200" lvl="0" indent="-457200">
              <a:buFontTx/>
              <a:buChar char="-"/>
            </a:pPr>
            <a:r>
              <a:rPr lang="it-IT" sz="2400" dirty="0">
                <a:solidFill>
                  <a:srgbClr val="002060"/>
                </a:solidFill>
                <a:highlight>
                  <a:srgbClr val="FFFF00"/>
                </a:highlight>
                <a:latin typeface="Calibri"/>
                <a:ea typeface="Calibri"/>
                <a:cs typeface="Calibri"/>
                <a:sym typeface="Calibri"/>
              </a:rPr>
              <a:t>sarà possibile prevedere </a:t>
            </a:r>
            <a:r>
              <a:rPr lang="it-IT" sz="2400" u="sng" dirty="0">
                <a:solidFill>
                  <a:srgbClr val="002060"/>
                </a:solidFill>
                <a:highlight>
                  <a:srgbClr val="FFFF00"/>
                </a:highlight>
                <a:latin typeface="Calibri"/>
                <a:ea typeface="Calibri"/>
                <a:cs typeface="Calibri"/>
                <a:sym typeface="Calibri"/>
              </a:rPr>
              <a:t>proroghe di RTDA  la cui scadenza non vada oltre il 1° febbraio 2025</a:t>
            </a:r>
          </a:p>
          <a:p>
            <a:pPr marL="457200" lvl="0" indent="-457200">
              <a:buFontTx/>
              <a:buChar char="-"/>
            </a:pPr>
            <a:endParaRPr lang="it-IT" sz="2800" dirty="0">
              <a:solidFill>
                <a:srgbClr val="002060"/>
              </a:solidFill>
              <a:latin typeface="Calibri"/>
              <a:ea typeface="Calibri"/>
              <a:cs typeface="Calibri"/>
              <a:sym typeface="Calibri"/>
            </a:endParaRPr>
          </a:p>
        </p:txBody>
      </p:sp>
      <p:cxnSp>
        <p:nvCxnSpPr>
          <p:cNvPr id="6" name="Connettore 1 5">
            <a:extLst>
              <a:ext uri="{FF2B5EF4-FFF2-40B4-BE49-F238E27FC236}">
                <a16:creationId xmlns:a16="http://schemas.microsoft.com/office/drawing/2014/main" id="{10294320-2904-BC9E-694B-3EF0338AD977}"/>
              </a:ext>
            </a:extLst>
          </p:cNvPr>
          <p:cNvCxnSpPr/>
          <p:nvPr/>
        </p:nvCxnSpPr>
        <p:spPr>
          <a:xfrm flipV="1">
            <a:off x="3562348" y="4893087"/>
            <a:ext cx="7531585" cy="48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406E6EC6-B24C-9E54-EEE9-5A3A9F428313}"/>
              </a:ext>
            </a:extLst>
          </p:cNvPr>
          <p:cNvCxnSpPr/>
          <p:nvPr/>
        </p:nvCxnSpPr>
        <p:spPr>
          <a:xfrm>
            <a:off x="8411084" y="4795365"/>
            <a:ext cx="0" cy="34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C49D5508-D99F-E2A1-D18F-7C76D26628A5}"/>
              </a:ext>
            </a:extLst>
          </p:cNvPr>
          <p:cNvCxnSpPr/>
          <p:nvPr/>
        </p:nvCxnSpPr>
        <p:spPr>
          <a:xfrm>
            <a:off x="6095999" y="4795365"/>
            <a:ext cx="0" cy="34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FF6530C8-AE16-4FFA-5CC7-39CC1C3928CF}"/>
              </a:ext>
            </a:extLst>
          </p:cNvPr>
          <p:cNvCxnSpPr/>
          <p:nvPr/>
        </p:nvCxnSpPr>
        <p:spPr>
          <a:xfrm>
            <a:off x="3562348" y="4815142"/>
            <a:ext cx="0" cy="349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8CC2F1AD-16EA-B520-9EEF-E8809D88E799}"/>
              </a:ext>
            </a:extLst>
          </p:cNvPr>
          <p:cNvCxnSpPr/>
          <p:nvPr/>
        </p:nvCxnSpPr>
        <p:spPr>
          <a:xfrm>
            <a:off x="11093933" y="4797691"/>
            <a:ext cx="0" cy="349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E8461203-19D9-FA9F-CF8B-975E9240E465}"/>
              </a:ext>
            </a:extLst>
          </p:cNvPr>
          <p:cNvCxnSpPr/>
          <p:nvPr/>
        </p:nvCxnSpPr>
        <p:spPr>
          <a:xfrm flipV="1">
            <a:off x="7761930" y="4790711"/>
            <a:ext cx="0" cy="349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1 22">
            <a:extLst>
              <a:ext uri="{FF2B5EF4-FFF2-40B4-BE49-F238E27FC236}">
                <a16:creationId xmlns:a16="http://schemas.microsoft.com/office/drawing/2014/main" id="{7FC6F6B6-DE84-D1E7-3CDB-C0A74AE34385}"/>
              </a:ext>
            </a:extLst>
          </p:cNvPr>
          <p:cNvCxnSpPr/>
          <p:nvPr/>
        </p:nvCxnSpPr>
        <p:spPr>
          <a:xfrm>
            <a:off x="3804183" y="5514321"/>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803A6078-B59A-E98F-26AE-65DE9FB66150}"/>
              </a:ext>
            </a:extLst>
          </p:cNvPr>
          <p:cNvCxnSpPr/>
          <p:nvPr/>
        </p:nvCxnSpPr>
        <p:spPr>
          <a:xfrm>
            <a:off x="6095999" y="5514320"/>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5">
            <a:extLst>
              <a:ext uri="{FF2B5EF4-FFF2-40B4-BE49-F238E27FC236}">
                <a16:creationId xmlns:a16="http://schemas.microsoft.com/office/drawing/2014/main" id="{A3DE5FDB-44BD-E420-224F-B2D20051CA8E}"/>
              </a:ext>
            </a:extLst>
          </p:cNvPr>
          <p:cNvCxnSpPr/>
          <p:nvPr/>
        </p:nvCxnSpPr>
        <p:spPr>
          <a:xfrm>
            <a:off x="3804183" y="5667884"/>
            <a:ext cx="2291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E40847E4-1FAA-8A28-CCF5-E6B4AC787ABD}"/>
              </a:ext>
            </a:extLst>
          </p:cNvPr>
          <p:cNvCxnSpPr/>
          <p:nvPr/>
        </p:nvCxnSpPr>
        <p:spPr>
          <a:xfrm>
            <a:off x="6371716" y="5667883"/>
            <a:ext cx="2291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1 27">
            <a:extLst>
              <a:ext uri="{FF2B5EF4-FFF2-40B4-BE49-F238E27FC236}">
                <a16:creationId xmlns:a16="http://schemas.microsoft.com/office/drawing/2014/main" id="{DBE63F35-287D-CAC8-C02B-6A0DADB52EB7}"/>
              </a:ext>
            </a:extLst>
          </p:cNvPr>
          <p:cNvCxnSpPr/>
          <p:nvPr/>
        </p:nvCxnSpPr>
        <p:spPr>
          <a:xfrm>
            <a:off x="6371716" y="5514320"/>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a:extLst>
              <a:ext uri="{FF2B5EF4-FFF2-40B4-BE49-F238E27FC236}">
                <a16:creationId xmlns:a16="http://schemas.microsoft.com/office/drawing/2014/main" id="{F0973248-D84A-EAF0-F730-C1F00B45265E}"/>
              </a:ext>
            </a:extLst>
          </p:cNvPr>
          <p:cNvCxnSpPr/>
          <p:nvPr/>
        </p:nvCxnSpPr>
        <p:spPr>
          <a:xfrm>
            <a:off x="8663532" y="5514320"/>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1 29">
            <a:extLst>
              <a:ext uri="{FF2B5EF4-FFF2-40B4-BE49-F238E27FC236}">
                <a16:creationId xmlns:a16="http://schemas.microsoft.com/office/drawing/2014/main" id="{6E2555C2-5324-7D1D-21F8-65500D800C1B}"/>
              </a:ext>
            </a:extLst>
          </p:cNvPr>
          <p:cNvCxnSpPr/>
          <p:nvPr/>
        </p:nvCxnSpPr>
        <p:spPr>
          <a:xfrm>
            <a:off x="8849670" y="5506176"/>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a:extLst>
              <a:ext uri="{FF2B5EF4-FFF2-40B4-BE49-F238E27FC236}">
                <a16:creationId xmlns:a16="http://schemas.microsoft.com/office/drawing/2014/main" id="{7A13BF85-8247-3A1E-1AC2-0621F9B8CD6C}"/>
              </a:ext>
            </a:extLst>
          </p:cNvPr>
          <p:cNvCxnSpPr/>
          <p:nvPr/>
        </p:nvCxnSpPr>
        <p:spPr>
          <a:xfrm>
            <a:off x="11093933" y="5506176"/>
            <a:ext cx="0" cy="1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1A2EA89C-80E7-10BF-378F-42C5FB06EEFF}"/>
              </a:ext>
            </a:extLst>
          </p:cNvPr>
          <p:cNvCxnSpPr/>
          <p:nvPr/>
        </p:nvCxnSpPr>
        <p:spPr>
          <a:xfrm>
            <a:off x="8849670" y="5667883"/>
            <a:ext cx="229181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ttangolo con due angoli in diagonale arrotondati 4">
            <a:extLst>
              <a:ext uri="{FF2B5EF4-FFF2-40B4-BE49-F238E27FC236}">
                <a16:creationId xmlns:a16="http://schemas.microsoft.com/office/drawing/2014/main" id="{02B437B1-9F5D-4FBF-80DE-E9ACEDBD6A4D}"/>
              </a:ext>
            </a:extLst>
          </p:cNvPr>
          <p:cNvSpPr/>
          <p:nvPr/>
        </p:nvSpPr>
        <p:spPr>
          <a:xfrm>
            <a:off x="164352" y="177553"/>
            <a:ext cx="11923059" cy="6426448"/>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63024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43218EF8-4079-54A1-0B14-E0931BB87A5E}"/>
              </a:ext>
            </a:extLst>
          </p:cNvPr>
          <p:cNvPicPr>
            <a:picLocks noChangeAspect="1"/>
          </p:cNvPicPr>
          <p:nvPr/>
        </p:nvPicPr>
        <p:blipFill>
          <a:blip r:embed="rId3"/>
          <a:stretch>
            <a:fillRect/>
          </a:stretch>
        </p:blipFill>
        <p:spPr>
          <a:xfrm>
            <a:off x="1383218" y="1384071"/>
            <a:ext cx="5159490" cy="1961618"/>
          </a:xfrm>
          <a:prstGeom prst="rect">
            <a:avLst/>
          </a:prstGeom>
          <a:ln>
            <a:solidFill>
              <a:srgbClr val="002060"/>
            </a:solidFill>
          </a:ln>
        </p:spPr>
      </p:pic>
      <p:sp>
        <p:nvSpPr>
          <p:cNvPr id="9" name="Google Shape;791;p17">
            <a:extLst>
              <a:ext uri="{FF2B5EF4-FFF2-40B4-BE49-F238E27FC236}">
                <a16:creationId xmlns:a16="http://schemas.microsoft.com/office/drawing/2014/main" id="{30361E4D-55A0-AD5C-ECFE-E1B000C0867C}"/>
              </a:ext>
            </a:extLst>
          </p:cNvPr>
          <p:cNvSpPr txBox="1"/>
          <p:nvPr/>
        </p:nvSpPr>
        <p:spPr>
          <a:xfrm>
            <a:off x="1221648" y="406594"/>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DA DOVE SIAMO PARTITI… </a:t>
            </a:r>
          </a:p>
        </p:txBody>
      </p:sp>
      <p:pic>
        <p:nvPicPr>
          <p:cNvPr id="7" name="Immagine 6">
            <a:extLst>
              <a:ext uri="{FF2B5EF4-FFF2-40B4-BE49-F238E27FC236}">
                <a16:creationId xmlns:a16="http://schemas.microsoft.com/office/drawing/2014/main" id="{D260F2A0-E170-019F-81E9-D49FF8B6BC8C}"/>
              </a:ext>
            </a:extLst>
          </p:cNvPr>
          <p:cNvPicPr>
            <a:picLocks noChangeAspect="1"/>
          </p:cNvPicPr>
          <p:nvPr/>
        </p:nvPicPr>
        <p:blipFill>
          <a:blip r:embed="rId4"/>
          <a:stretch>
            <a:fillRect/>
          </a:stretch>
        </p:blipFill>
        <p:spPr>
          <a:xfrm>
            <a:off x="7480708" y="884998"/>
            <a:ext cx="4201610" cy="1971360"/>
          </a:xfrm>
          <a:prstGeom prst="rect">
            <a:avLst/>
          </a:prstGeom>
          <a:ln>
            <a:solidFill>
              <a:srgbClr val="002060"/>
            </a:solidFill>
          </a:ln>
        </p:spPr>
      </p:pic>
      <p:sp>
        <p:nvSpPr>
          <p:cNvPr id="10" name="CasellaDiTesto 9">
            <a:extLst>
              <a:ext uri="{FF2B5EF4-FFF2-40B4-BE49-F238E27FC236}">
                <a16:creationId xmlns:a16="http://schemas.microsoft.com/office/drawing/2014/main" id="{32710592-FDA5-6696-1AC9-B7251464EB70}"/>
              </a:ext>
            </a:extLst>
          </p:cNvPr>
          <p:cNvSpPr txBox="1"/>
          <p:nvPr/>
        </p:nvSpPr>
        <p:spPr>
          <a:xfrm>
            <a:off x="7495649" y="2971812"/>
            <a:ext cx="4201610" cy="369332"/>
          </a:xfrm>
          <a:prstGeom prst="rect">
            <a:avLst/>
          </a:prstGeom>
          <a:noFill/>
          <a:ln>
            <a:solidFill>
              <a:srgbClr val="002060"/>
            </a:solidFill>
          </a:ln>
        </p:spPr>
        <p:txBody>
          <a:bodyPr wrap="square" rtlCol="0">
            <a:spAutoFit/>
          </a:bodyPr>
          <a:lstStyle/>
          <a:p>
            <a:pPr algn="ctr"/>
            <a:r>
              <a:rPr lang="it-IT" sz="1800" b="1" dirty="0">
                <a:solidFill>
                  <a:srgbClr val="002060"/>
                </a:solidFill>
                <a:highlight>
                  <a:srgbClr val="FFFF00"/>
                </a:highlight>
                <a:latin typeface="Calibri" panose="020F0502020204030204" pitchFamily="34" charset="0"/>
                <a:cs typeface="Calibri" panose="020F0502020204030204" pitchFamily="34" charset="0"/>
              </a:rPr>
              <a:t>N° 23 comunicati pubblicati </a:t>
            </a:r>
          </a:p>
        </p:txBody>
      </p:sp>
      <p:sp>
        <p:nvSpPr>
          <p:cNvPr id="13" name="CasellaDiTesto 12">
            <a:extLst>
              <a:ext uri="{FF2B5EF4-FFF2-40B4-BE49-F238E27FC236}">
                <a16:creationId xmlns:a16="http://schemas.microsoft.com/office/drawing/2014/main" id="{7E1AAB71-FB35-1AC3-525C-5D7AF8C81F3A}"/>
              </a:ext>
            </a:extLst>
          </p:cNvPr>
          <p:cNvSpPr txBox="1"/>
          <p:nvPr/>
        </p:nvSpPr>
        <p:spPr>
          <a:xfrm>
            <a:off x="679092" y="4224616"/>
            <a:ext cx="445477" cy="307777"/>
          </a:xfrm>
          <a:prstGeom prst="rect">
            <a:avLst/>
          </a:prstGeom>
          <a:noFill/>
          <a:ln>
            <a:solidFill>
              <a:srgbClr val="002060"/>
            </a:solidFill>
          </a:ln>
        </p:spPr>
        <p:txBody>
          <a:bodyPr wrap="square" rtlCol="0">
            <a:spAutoFit/>
          </a:bodyPr>
          <a:lstStyle/>
          <a:p>
            <a:pPr algn="ctr"/>
            <a:r>
              <a:rPr lang="it-IT" dirty="0">
                <a:solidFill>
                  <a:srgbClr val="002060"/>
                </a:solidFill>
                <a:latin typeface="Calibri" panose="020F0502020204030204" pitchFamily="34" charset="0"/>
                <a:cs typeface="Calibri" panose="020F0502020204030204" pitchFamily="34" charset="0"/>
              </a:rPr>
              <a:t>2</a:t>
            </a:r>
          </a:p>
        </p:txBody>
      </p:sp>
      <p:sp>
        <p:nvSpPr>
          <p:cNvPr id="15" name="CasellaDiTesto 14">
            <a:extLst>
              <a:ext uri="{FF2B5EF4-FFF2-40B4-BE49-F238E27FC236}">
                <a16:creationId xmlns:a16="http://schemas.microsoft.com/office/drawing/2014/main" id="{84BDC48A-A8D9-E5D2-93B7-F1F0C740C20C}"/>
              </a:ext>
            </a:extLst>
          </p:cNvPr>
          <p:cNvSpPr txBox="1"/>
          <p:nvPr/>
        </p:nvSpPr>
        <p:spPr>
          <a:xfrm>
            <a:off x="674354" y="1960325"/>
            <a:ext cx="445477" cy="307777"/>
          </a:xfrm>
          <a:prstGeom prst="rect">
            <a:avLst/>
          </a:prstGeom>
          <a:noFill/>
          <a:ln>
            <a:solidFill>
              <a:srgbClr val="002060"/>
            </a:solidFill>
          </a:ln>
        </p:spPr>
        <p:txBody>
          <a:bodyPr wrap="square" rtlCol="0">
            <a:spAutoFit/>
          </a:bodyPr>
          <a:lstStyle/>
          <a:p>
            <a:pPr algn="ctr"/>
            <a:r>
              <a:rPr lang="it-IT" dirty="0">
                <a:solidFill>
                  <a:srgbClr val="002060"/>
                </a:solidFill>
                <a:latin typeface="Calibri" panose="020F0502020204030204" pitchFamily="34" charset="0"/>
                <a:cs typeface="Calibri" panose="020F0502020204030204" pitchFamily="34" charset="0"/>
              </a:rPr>
              <a:t>1</a:t>
            </a:r>
          </a:p>
        </p:txBody>
      </p:sp>
      <p:sp>
        <p:nvSpPr>
          <p:cNvPr id="17" name="CasellaDiTesto 16">
            <a:extLst>
              <a:ext uri="{FF2B5EF4-FFF2-40B4-BE49-F238E27FC236}">
                <a16:creationId xmlns:a16="http://schemas.microsoft.com/office/drawing/2014/main" id="{41B41EA2-61A9-0F76-1D18-87F5BCA60E98}"/>
              </a:ext>
            </a:extLst>
          </p:cNvPr>
          <p:cNvSpPr txBox="1"/>
          <p:nvPr/>
        </p:nvSpPr>
        <p:spPr>
          <a:xfrm>
            <a:off x="6880720" y="1550930"/>
            <a:ext cx="445477" cy="307777"/>
          </a:xfrm>
          <a:prstGeom prst="rect">
            <a:avLst/>
          </a:prstGeom>
          <a:noFill/>
          <a:ln>
            <a:solidFill>
              <a:schemeClr val="accent1"/>
            </a:solidFill>
          </a:ln>
        </p:spPr>
        <p:txBody>
          <a:bodyPr wrap="square" rtlCol="0">
            <a:spAutoFit/>
          </a:bodyPr>
          <a:lstStyle/>
          <a:p>
            <a:pPr algn="ctr"/>
            <a:r>
              <a:rPr lang="it-IT" dirty="0">
                <a:solidFill>
                  <a:srgbClr val="002060"/>
                </a:solidFill>
                <a:latin typeface="Calibri" panose="020F0502020204030204" pitchFamily="34" charset="0"/>
                <a:cs typeface="Calibri" panose="020F0502020204030204" pitchFamily="34" charset="0"/>
              </a:rPr>
              <a:t>3</a:t>
            </a:r>
          </a:p>
        </p:txBody>
      </p:sp>
      <p:sp>
        <p:nvSpPr>
          <p:cNvPr id="19" name="CasellaDiTesto 18">
            <a:extLst>
              <a:ext uri="{FF2B5EF4-FFF2-40B4-BE49-F238E27FC236}">
                <a16:creationId xmlns:a16="http://schemas.microsoft.com/office/drawing/2014/main" id="{C20521E7-DECF-B9A7-FD3A-3A34FD511516}"/>
              </a:ext>
            </a:extLst>
          </p:cNvPr>
          <p:cNvSpPr txBox="1"/>
          <p:nvPr/>
        </p:nvSpPr>
        <p:spPr>
          <a:xfrm>
            <a:off x="6880720" y="4404191"/>
            <a:ext cx="445477" cy="307777"/>
          </a:xfrm>
          <a:prstGeom prst="rect">
            <a:avLst/>
          </a:prstGeom>
          <a:noFill/>
          <a:ln>
            <a:solidFill>
              <a:srgbClr val="002060"/>
            </a:solidFill>
          </a:ln>
        </p:spPr>
        <p:txBody>
          <a:bodyPr wrap="square" rtlCol="0">
            <a:spAutoFit/>
          </a:bodyPr>
          <a:lstStyle/>
          <a:p>
            <a:pPr algn="ctr"/>
            <a:r>
              <a:rPr lang="it-IT" dirty="0">
                <a:solidFill>
                  <a:srgbClr val="002060"/>
                </a:solidFill>
                <a:latin typeface="Calibri" panose="020F0502020204030204" pitchFamily="34" charset="0"/>
                <a:cs typeface="Calibri" panose="020F0502020204030204" pitchFamily="34" charset="0"/>
              </a:rPr>
              <a:t>4</a:t>
            </a:r>
          </a:p>
        </p:txBody>
      </p:sp>
      <p:sp>
        <p:nvSpPr>
          <p:cNvPr id="14" name="Stella a 5 punte 13">
            <a:extLst>
              <a:ext uri="{FF2B5EF4-FFF2-40B4-BE49-F238E27FC236}">
                <a16:creationId xmlns:a16="http://schemas.microsoft.com/office/drawing/2014/main" id="{2C2307C4-C1CB-C47D-F685-A3C76E26B7E0}"/>
              </a:ext>
            </a:extLst>
          </p:cNvPr>
          <p:cNvSpPr/>
          <p:nvPr/>
        </p:nvSpPr>
        <p:spPr>
          <a:xfrm>
            <a:off x="6885354" y="2984689"/>
            <a:ext cx="445477" cy="307777"/>
          </a:xfrm>
          <a:prstGeom prst="star5">
            <a:avLst>
              <a:gd name="adj" fmla="val 25989"/>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002060"/>
                </a:solidFill>
              </a:ln>
              <a:solidFill>
                <a:srgbClr val="002060"/>
              </a:solidFill>
            </a:endParaRPr>
          </a:p>
        </p:txBody>
      </p:sp>
      <p:pic>
        <p:nvPicPr>
          <p:cNvPr id="22" name="Immagine 21">
            <a:extLst>
              <a:ext uri="{FF2B5EF4-FFF2-40B4-BE49-F238E27FC236}">
                <a16:creationId xmlns:a16="http://schemas.microsoft.com/office/drawing/2014/main" id="{C3E2FAA4-EDE5-AB4A-2643-1980F53C27EC}"/>
              </a:ext>
            </a:extLst>
          </p:cNvPr>
          <p:cNvPicPr>
            <a:picLocks noChangeAspect="1"/>
          </p:cNvPicPr>
          <p:nvPr/>
        </p:nvPicPr>
        <p:blipFill>
          <a:blip r:embed="rId5"/>
          <a:stretch>
            <a:fillRect/>
          </a:stretch>
        </p:blipFill>
        <p:spPr>
          <a:xfrm>
            <a:off x="7326647" y="3395042"/>
            <a:ext cx="4730882" cy="840782"/>
          </a:xfrm>
          <a:prstGeom prst="rect">
            <a:avLst/>
          </a:prstGeom>
          <a:ln>
            <a:solidFill>
              <a:srgbClr val="002060"/>
            </a:solidFill>
          </a:ln>
        </p:spPr>
      </p:pic>
      <p:pic>
        <p:nvPicPr>
          <p:cNvPr id="23" name="Immagine 22">
            <a:extLst>
              <a:ext uri="{FF2B5EF4-FFF2-40B4-BE49-F238E27FC236}">
                <a16:creationId xmlns:a16="http://schemas.microsoft.com/office/drawing/2014/main" id="{37B8648F-4E1A-A386-A387-75B36A3F5A03}"/>
              </a:ext>
            </a:extLst>
          </p:cNvPr>
          <p:cNvPicPr>
            <a:picLocks noChangeAspect="1"/>
          </p:cNvPicPr>
          <p:nvPr/>
        </p:nvPicPr>
        <p:blipFill>
          <a:blip r:embed="rId6"/>
          <a:stretch>
            <a:fillRect/>
          </a:stretch>
        </p:blipFill>
        <p:spPr>
          <a:xfrm>
            <a:off x="7356530" y="4288857"/>
            <a:ext cx="4730882" cy="3594100"/>
          </a:xfrm>
          <a:prstGeom prst="rect">
            <a:avLst/>
          </a:prstGeom>
          <a:ln>
            <a:solidFill>
              <a:srgbClr val="002060"/>
            </a:solidFill>
          </a:ln>
        </p:spPr>
      </p:pic>
      <p:pic>
        <p:nvPicPr>
          <p:cNvPr id="24" name="Immagine 23">
            <a:extLst>
              <a:ext uri="{FF2B5EF4-FFF2-40B4-BE49-F238E27FC236}">
                <a16:creationId xmlns:a16="http://schemas.microsoft.com/office/drawing/2014/main" id="{A3B6B9B0-8810-56E7-DC8F-A5C448275B1F}"/>
              </a:ext>
            </a:extLst>
          </p:cNvPr>
          <p:cNvPicPr>
            <a:picLocks noChangeAspect="1"/>
          </p:cNvPicPr>
          <p:nvPr/>
        </p:nvPicPr>
        <p:blipFill>
          <a:blip r:embed="rId7"/>
          <a:stretch>
            <a:fillRect/>
          </a:stretch>
        </p:blipFill>
        <p:spPr>
          <a:xfrm>
            <a:off x="1383219" y="3613149"/>
            <a:ext cx="5316990" cy="2383195"/>
          </a:xfrm>
          <a:prstGeom prst="rect">
            <a:avLst/>
          </a:prstGeom>
          <a:ln>
            <a:solidFill>
              <a:srgbClr val="002060"/>
            </a:solidFill>
          </a:ln>
        </p:spPr>
      </p:pic>
    </p:spTree>
    <p:extLst>
      <p:ext uri="{BB962C8B-B14F-4D97-AF65-F5344CB8AC3E}">
        <p14:creationId xmlns:p14="http://schemas.microsoft.com/office/powerpoint/2010/main" val="2807049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17"/>
          <p:cNvSpPr txBox="1"/>
          <p:nvPr/>
        </p:nvSpPr>
        <p:spPr>
          <a:xfrm>
            <a:off x="3176736" y="2682042"/>
            <a:ext cx="9552583"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457200" marR="0" lvl="0" indent="-457200" algn="ctr" rtl="0">
              <a:spcBef>
                <a:spcPts val="0"/>
              </a:spcBef>
              <a:spcAft>
                <a:spcPts val="0"/>
              </a:spcAft>
              <a:buFontTx/>
              <a:buChar char="-"/>
            </a:pPr>
            <a:r>
              <a:rPr lang="it-IT" sz="2800" b="1" dirty="0">
                <a:solidFill>
                  <a:srgbClr val="002060"/>
                </a:solidFill>
                <a:latin typeface="Calibri"/>
                <a:ea typeface="Calibri"/>
                <a:cs typeface="Calibri"/>
                <a:sym typeface="Calibri"/>
              </a:rPr>
              <a:t>PUNTI DI ATTENZIONE PER I BENEFICIARI –</a:t>
            </a:r>
          </a:p>
          <a:p>
            <a:pPr marL="457200" marR="0" lvl="0" indent="-457200" algn="ctr" rtl="0">
              <a:spcBef>
                <a:spcPts val="0"/>
              </a:spcBef>
              <a:spcAft>
                <a:spcPts val="0"/>
              </a:spcAft>
              <a:buFontTx/>
              <a:buChar char="-"/>
            </a:pPr>
            <a:r>
              <a:rPr lang="it-IT" sz="2800" b="1" dirty="0">
                <a:solidFill>
                  <a:srgbClr val="002060"/>
                </a:solidFill>
                <a:latin typeface="Calibri"/>
                <a:ea typeface="Calibri"/>
                <a:cs typeface="Calibri"/>
                <a:sym typeface="Calibri"/>
              </a:rPr>
              <a:t>VINCENZO RIZZITIELLO - </a:t>
            </a:r>
          </a:p>
        </p:txBody>
      </p:sp>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43646" y="177552"/>
            <a:ext cx="11667841"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Google Shape;95;g1013f7051f6_0_137">
            <a:extLst>
              <a:ext uri="{FF2B5EF4-FFF2-40B4-BE49-F238E27FC236}">
                <a16:creationId xmlns:a16="http://schemas.microsoft.com/office/drawing/2014/main" id="{B8025A06-FEE6-0495-7304-F39B4E01D810}"/>
              </a:ext>
            </a:extLst>
          </p:cNvPr>
          <p:cNvPicPr preferRelativeResize="0"/>
          <p:nvPr/>
        </p:nvPicPr>
        <p:blipFill rotWithShape="1">
          <a:blip r:embed="rId3">
            <a:alphaModFix/>
          </a:blip>
          <a:srcRect t="9010" r="62572" b="7251"/>
          <a:stretch/>
        </p:blipFill>
        <p:spPr>
          <a:xfrm>
            <a:off x="372862" y="1255755"/>
            <a:ext cx="3958451" cy="4981421"/>
          </a:xfrm>
          <a:prstGeom prst="rect">
            <a:avLst/>
          </a:prstGeom>
          <a:noFill/>
          <a:ln>
            <a:noFill/>
          </a:ln>
        </p:spPr>
      </p:pic>
    </p:spTree>
    <p:extLst>
      <p:ext uri="{BB962C8B-B14F-4D97-AF65-F5344CB8AC3E}">
        <p14:creationId xmlns:p14="http://schemas.microsoft.com/office/powerpoint/2010/main" val="1677617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17"/>
          <p:cNvSpPr txBox="1"/>
          <p:nvPr/>
        </p:nvSpPr>
        <p:spPr>
          <a:xfrm>
            <a:off x="1459619" y="2951966"/>
            <a:ext cx="10235076" cy="954067"/>
          </a:xfrm>
          <a:prstGeom prst="rect">
            <a:avLst/>
          </a:prstGeom>
          <a:noFill/>
          <a:ln>
            <a:noFill/>
          </a:ln>
        </p:spPr>
        <p:txBody>
          <a:bodyPr spcFirstLastPara="1" wrap="square" lIns="91425" tIns="45700" rIns="91425" bIns="45700" anchor="t" anchorCtr="0">
            <a:spAutoFit/>
          </a:bodyPr>
          <a:lstStyle/>
          <a:p>
            <a:pPr lvl="0" algn="ctr"/>
            <a:r>
              <a:rPr lang="it-IT" sz="2800" b="1" dirty="0">
                <a:solidFill>
                  <a:srgbClr val="002060"/>
                </a:solidFill>
                <a:latin typeface="Calibri"/>
                <a:ea typeface="Calibri"/>
                <a:cs typeface="Calibri"/>
                <a:sym typeface="Calibri"/>
              </a:rPr>
              <a:t>Proroghe: Procedura per il caricamento nel Sistema Informatico</a:t>
            </a:r>
          </a:p>
          <a:p>
            <a:pPr lvl="0" algn="ctr"/>
            <a:endParaRPr lang="it-IT" sz="2800" b="1" dirty="0">
              <a:solidFill>
                <a:srgbClr val="002060"/>
              </a:solidFill>
              <a:latin typeface="Calibri"/>
              <a:ea typeface="Calibri"/>
              <a:cs typeface="Calibri"/>
              <a:sym typeface="Calibri"/>
            </a:endParaRPr>
          </a:p>
        </p:txBody>
      </p:sp>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82380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FE7556F-D006-4FFB-A7D7-FF5832037D16}"/>
              </a:ext>
            </a:extLst>
          </p:cNvPr>
          <p:cNvSpPr txBox="1"/>
          <p:nvPr/>
        </p:nvSpPr>
        <p:spPr>
          <a:xfrm>
            <a:off x="2565650" y="2192790"/>
            <a:ext cx="5349541" cy="523220"/>
          </a:xfrm>
          <a:prstGeom prst="rect">
            <a:avLst/>
          </a:prstGeom>
          <a:noFill/>
        </p:spPr>
        <p:txBody>
          <a:bodyPr wrap="none" rtlCol="0">
            <a:spAutoFit/>
          </a:bodyPr>
          <a:lstStyle/>
          <a:p>
            <a:r>
              <a:rPr lang="it-IT" sz="2800" u="sng" dirty="0">
                <a:solidFill>
                  <a:schemeClr val="accent1">
                    <a:lumMod val="50000"/>
                  </a:schemeClr>
                </a:solidFill>
              </a:rPr>
              <a:t>NORMATIVA DI RIFERIMENTO</a:t>
            </a:r>
          </a:p>
        </p:txBody>
      </p:sp>
      <p:sp>
        <p:nvSpPr>
          <p:cNvPr id="6" name="CasellaDiTesto 5">
            <a:extLst>
              <a:ext uri="{FF2B5EF4-FFF2-40B4-BE49-F238E27FC236}">
                <a16:creationId xmlns:a16="http://schemas.microsoft.com/office/drawing/2014/main" id="{CB7304A5-BF27-49A3-A080-FDF7022CF00B}"/>
              </a:ext>
            </a:extLst>
          </p:cNvPr>
          <p:cNvSpPr txBox="1"/>
          <p:nvPr/>
        </p:nvSpPr>
        <p:spPr>
          <a:xfrm>
            <a:off x="3467197" y="3108669"/>
            <a:ext cx="5561138" cy="1754326"/>
          </a:xfrm>
          <a:prstGeom prst="rect">
            <a:avLst/>
          </a:prstGeom>
          <a:noFill/>
        </p:spPr>
        <p:txBody>
          <a:bodyPr wrap="none" rtlCol="0">
            <a:spAutoFit/>
          </a:bodyPr>
          <a:lstStyle/>
          <a:p>
            <a:r>
              <a:rPr lang="it-IT" sz="18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p</a:t>
            </a:r>
            <a:r>
              <a:rPr lang="it-IT"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er l’attivazione del Contratto: </a:t>
            </a:r>
          </a:p>
          <a:p>
            <a:r>
              <a:rPr lang="it-IT" sz="18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Legge n. 240/2010 – art. 24 comma 3, lettera a</a:t>
            </a:r>
          </a:p>
          <a:p>
            <a:r>
              <a:rPr lang="it-IT" sz="18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(aggiornata al 2021)</a:t>
            </a:r>
            <a:r>
              <a:rPr lang="it-IT"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p>
            <a:endParaRPr lang="it-IT" sz="1800" b="1" dirty="0">
              <a:solidFill>
                <a:schemeClr val="accent1">
                  <a:lumMod val="50000"/>
                </a:schemeClr>
              </a:solidFill>
              <a:latin typeface="Calibri" panose="020F0502020204030204" pitchFamily="34" charset="0"/>
              <a:cs typeface="Times New Roman" panose="02020603050405020304" pitchFamily="18" charset="0"/>
            </a:endParaRPr>
          </a:p>
          <a:p>
            <a:r>
              <a:rPr lang="it-IT" sz="1800" b="1" dirty="0">
                <a:solidFill>
                  <a:schemeClr val="accent1">
                    <a:lumMod val="50000"/>
                  </a:schemeClr>
                </a:solidFill>
                <a:latin typeface="Calibri" panose="020F0502020204030204" pitchFamily="34" charset="0"/>
                <a:cs typeface="Times New Roman" panose="02020603050405020304" pitchFamily="18" charset="0"/>
              </a:rPr>
              <a:t>- per la Proroga del contratto:</a:t>
            </a:r>
          </a:p>
          <a:p>
            <a:r>
              <a:rPr lang="it-IT" sz="1800" b="1" dirty="0">
                <a:solidFill>
                  <a:schemeClr val="accent1">
                    <a:lumMod val="50000"/>
                  </a:schemeClr>
                </a:solidFill>
                <a:latin typeface="Calibri" panose="020F0502020204030204" pitchFamily="34" charset="0"/>
                <a:cs typeface="Times New Roman" panose="02020603050405020304" pitchFamily="18" charset="0"/>
              </a:rPr>
              <a:t>	Decreto Ministeriale 24 maggio 2011 n. 242.</a:t>
            </a:r>
            <a:endParaRPr lang="it-IT" sz="2800" dirty="0">
              <a:solidFill>
                <a:schemeClr val="accent1">
                  <a:lumMod val="50000"/>
                </a:schemeClr>
              </a:solidFill>
            </a:endParaRPr>
          </a:p>
        </p:txBody>
      </p:sp>
      <p:sp>
        <p:nvSpPr>
          <p:cNvPr id="9" name="CasellaDiTesto 8">
            <a:extLst>
              <a:ext uri="{FF2B5EF4-FFF2-40B4-BE49-F238E27FC236}">
                <a16:creationId xmlns:a16="http://schemas.microsoft.com/office/drawing/2014/main" id="{BF2BE663-484F-4C7B-8176-65BEF9B4ADFA}"/>
              </a:ext>
            </a:extLst>
          </p:cNvPr>
          <p:cNvSpPr txBox="1"/>
          <p:nvPr/>
        </p:nvSpPr>
        <p:spPr>
          <a:xfrm>
            <a:off x="2800165" y="557955"/>
            <a:ext cx="6094520" cy="338554"/>
          </a:xfrm>
          <a:prstGeom prst="rect">
            <a:avLst/>
          </a:prstGeom>
          <a:noFill/>
        </p:spPr>
        <p:txBody>
          <a:bodyPr wrap="square">
            <a:spAutoFit/>
          </a:bodyPr>
          <a:lstStyle/>
          <a:p>
            <a:r>
              <a:rPr lang="it-IT" sz="1600" b="1" dirty="0">
                <a:solidFill>
                  <a:srgbClr val="002060"/>
                </a:solidFill>
                <a:latin typeface="Calibri"/>
                <a:ea typeface="Calibri"/>
                <a:cs typeface="Calibri"/>
                <a:sym typeface="Calibri"/>
              </a:rPr>
              <a:t>Proroghe: Procedura per il caricamento nel Sistema Informatico</a:t>
            </a:r>
            <a:endParaRPr lang="it-IT" sz="1600" b="1" dirty="0"/>
          </a:p>
        </p:txBody>
      </p:sp>
      <p:sp>
        <p:nvSpPr>
          <p:cNvPr id="10" name="Rettangolo con due angoli in diagonale arrotondati 9">
            <a:extLst>
              <a:ext uri="{FF2B5EF4-FFF2-40B4-BE49-F238E27FC236}">
                <a16:creationId xmlns:a16="http://schemas.microsoft.com/office/drawing/2014/main" id="{F3B5866A-BDFB-4116-A217-96A96FD8ECB6}"/>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4017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FE7556F-D006-4FFB-A7D7-FF5832037D16}"/>
              </a:ext>
            </a:extLst>
          </p:cNvPr>
          <p:cNvSpPr txBox="1"/>
          <p:nvPr/>
        </p:nvSpPr>
        <p:spPr>
          <a:xfrm>
            <a:off x="1988134" y="1701897"/>
            <a:ext cx="5349541" cy="523220"/>
          </a:xfrm>
          <a:prstGeom prst="rect">
            <a:avLst/>
          </a:prstGeom>
          <a:noFill/>
        </p:spPr>
        <p:txBody>
          <a:bodyPr wrap="none" rtlCol="0">
            <a:spAutoFit/>
          </a:bodyPr>
          <a:lstStyle/>
          <a:p>
            <a:r>
              <a:rPr lang="it-IT" sz="2800" u="sng" dirty="0">
                <a:solidFill>
                  <a:schemeClr val="accent1">
                    <a:lumMod val="50000"/>
                  </a:schemeClr>
                </a:solidFill>
              </a:rPr>
              <a:t>NORMATIVA DI RIFERIMENTO</a:t>
            </a:r>
          </a:p>
        </p:txBody>
      </p:sp>
      <p:sp>
        <p:nvSpPr>
          <p:cNvPr id="6" name="CasellaDiTesto 5">
            <a:extLst>
              <a:ext uri="{FF2B5EF4-FFF2-40B4-BE49-F238E27FC236}">
                <a16:creationId xmlns:a16="http://schemas.microsoft.com/office/drawing/2014/main" id="{CB7304A5-BF27-49A3-A080-FDF7022CF00B}"/>
              </a:ext>
            </a:extLst>
          </p:cNvPr>
          <p:cNvSpPr txBox="1"/>
          <p:nvPr/>
        </p:nvSpPr>
        <p:spPr>
          <a:xfrm>
            <a:off x="2889681" y="2617776"/>
            <a:ext cx="7928774" cy="2862322"/>
          </a:xfrm>
          <a:prstGeom prst="rect">
            <a:avLst/>
          </a:prstGeom>
          <a:noFill/>
        </p:spPr>
        <p:txBody>
          <a:bodyPr wrap="none" rtlCol="0">
            <a:spAutoFit/>
          </a:bodyPr>
          <a:lstStyle/>
          <a:p>
            <a:r>
              <a:rPr lang="it-IT" sz="18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p</a:t>
            </a:r>
            <a:r>
              <a:rPr lang="it-IT"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er l’attivazione del Contratto: </a:t>
            </a:r>
          </a:p>
          <a:p>
            <a:r>
              <a:rPr lang="it-IT" sz="18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it-IT" sz="1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la </a:t>
            </a:r>
            <a:r>
              <a:rPr lang="it-IT" sz="18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Legge n. 240/2010 – art. 24 comma 3, lettera a </a:t>
            </a:r>
            <a:r>
              <a:rPr lang="it-IT"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dice che:</a:t>
            </a:r>
          </a:p>
          <a:p>
            <a:pPr lvl="1"/>
            <a:r>
              <a:rPr lang="it-IT" sz="1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 i destinatari sono scelti mediante procedure pubbliche di selezione »</a:t>
            </a:r>
          </a:p>
          <a:p>
            <a:pPr lvl="1"/>
            <a:r>
              <a:rPr lang="it-IT"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e indica i criteri da rispettare (pubblicità</a:t>
            </a:r>
            <a:r>
              <a:rPr lang="it-IT" sz="1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it-IT"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it-IT" sz="1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t</a:t>
            </a:r>
            <a:r>
              <a:rPr lang="it-IT"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itolo, valutazione,…)</a:t>
            </a:r>
          </a:p>
          <a:p>
            <a:endParaRPr lang="it-IT" sz="1800" dirty="0">
              <a:solidFill>
                <a:schemeClr val="accent1">
                  <a:lumMod val="50000"/>
                </a:schemeClr>
              </a:solidFill>
              <a:latin typeface="Calibri" panose="020F0502020204030204" pitchFamily="34" charset="0"/>
              <a:cs typeface="Times New Roman" panose="02020603050405020304" pitchFamily="18" charset="0"/>
            </a:endParaRPr>
          </a:p>
          <a:p>
            <a:r>
              <a:rPr lang="it-IT" sz="1800" b="1" dirty="0">
                <a:solidFill>
                  <a:schemeClr val="accent1">
                    <a:lumMod val="50000"/>
                  </a:schemeClr>
                </a:solidFill>
                <a:latin typeface="Calibri" panose="020F0502020204030204" pitchFamily="34" charset="0"/>
                <a:cs typeface="Times New Roman" panose="02020603050405020304" pitchFamily="18" charset="0"/>
              </a:rPr>
              <a:t>- per la Proroga del contratto:</a:t>
            </a:r>
          </a:p>
          <a:p>
            <a:r>
              <a:rPr lang="it-IT" sz="1800" b="1" dirty="0">
                <a:solidFill>
                  <a:schemeClr val="accent1">
                    <a:lumMod val="50000"/>
                  </a:schemeClr>
                </a:solidFill>
                <a:latin typeface="Calibri" panose="020F0502020204030204" pitchFamily="34" charset="0"/>
                <a:cs typeface="Times New Roman" panose="02020603050405020304" pitchFamily="18" charset="0"/>
              </a:rPr>
              <a:t>	</a:t>
            </a:r>
            <a:r>
              <a:rPr lang="it-IT" sz="1800" dirty="0">
                <a:solidFill>
                  <a:schemeClr val="accent1">
                    <a:lumMod val="50000"/>
                  </a:schemeClr>
                </a:solidFill>
                <a:latin typeface="Calibri" panose="020F0502020204030204" pitchFamily="34" charset="0"/>
                <a:cs typeface="Times New Roman" panose="02020603050405020304" pitchFamily="18" charset="0"/>
              </a:rPr>
              <a:t>il </a:t>
            </a:r>
            <a:r>
              <a:rPr lang="it-IT" sz="1800" b="1" dirty="0">
                <a:solidFill>
                  <a:schemeClr val="accent1">
                    <a:lumMod val="50000"/>
                  </a:schemeClr>
                </a:solidFill>
                <a:latin typeface="Calibri" panose="020F0502020204030204" pitchFamily="34" charset="0"/>
                <a:cs typeface="Times New Roman" panose="02020603050405020304" pitchFamily="18" charset="0"/>
              </a:rPr>
              <a:t>Decreto Ministeriale 24 maggio 2011 n. 242 </a:t>
            </a:r>
            <a:r>
              <a:rPr lang="it-IT" sz="1800" dirty="0">
                <a:solidFill>
                  <a:schemeClr val="accent1">
                    <a:lumMod val="50000"/>
                  </a:schemeClr>
                </a:solidFill>
                <a:latin typeface="Calibri" panose="020F0502020204030204" pitchFamily="34" charset="0"/>
                <a:cs typeface="Times New Roman" panose="02020603050405020304" pitchFamily="18" charset="0"/>
              </a:rPr>
              <a:t>indica le modalità, </a:t>
            </a:r>
          </a:p>
          <a:p>
            <a:r>
              <a:rPr lang="it-IT" sz="1800" dirty="0">
                <a:solidFill>
                  <a:schemeClr val="accent1">
                    <a:lumMod val="50000"/>
                  </a:schemeClr>
                </a:solidFill>
                <a:latin typeface="Calibri" panose="020F0502020204030204" pitchFamily="34" charset="0"/>
                <a:cs typeface="Times New Roman" panose="02020603050405020304" pitchFamily="18" charset="0"/>
              </a:rPr>
              <a:t>	i criteri e i parametri, per la valutazione dell'attività didattica e di ricerca </a:t>
            </a:r>
          </a:p>
          <a:p>
            <a:r>
              <a:rPr lang="it-IT" sz="1800" dirty="0">
                <a:solidFill>
                  <a:schemeClr val="accent1">
                    <a:lumMod val="50000"/>
                  </a:schemeClr>
                </a:solidFill>
                <a:latin typeface="Calibri" panose="020F0502020204030204" pitchFamily="34" charset="0"/>
                <a:cs typeface="Times New Roman" panose="02020603050405020304" pitchFamily="18" charset="0"/>
              </a:rPr>
              <a:t>	svolta dal titolare del contratto triennale, ai fini della eventuale </a:t>
            </a:r>
          </a:p>
          <a:p>
            <a:r>
              <a:rPr lang="it-IT" sz="1800" dirty="0">
                <a:solidFill>
                  <a:schemeClr val="accent1">
                    <a:lumMod val="50000"/>
                  </a:schemeClr>
                </a:solidFill>
                <a:latin typeface="Calibri" panose="020F0502020204030204" pitchFamily="34" charset="0"/>
                <a:cs typeface="Times New Roman" panose="02020603050405020304" pitchFamily="18" charset="0"/>
              </a:rPr>
              <a:t>	proroga del contratto.</a:t>
            </a:r>
            <a:endParaRPr lang="it-IT" sz="2800" dirty="0">
              <a:solidFill>
                <a:schemeClr val="accent1">
                  <a:lumMod val="50000"/>
                </a:schemeClr>
              </a:solidFill>
            </a:endParaRPr>
          </a:p>
        </p:txBody>
      </p:sp>
      <p:sp>
        <p:nvSpPr>
          <p:cNvPr id="8" name="CasellaDiTesto 7">
            <a:extLst>
              <a:ext uri="{FF2B5EF4-FFF2-40B4-BE49-F238E27FC236}">
                <a16:creationId xmlns:a16="http://schemas.microsoft.com/office/drawing/2014/main" id="{87EC91AE-0043-426C-9F06-FEDE00F7C1F7}"/>
              </a:ext>
            </a:extLst>
          </p:cNvPr>
          <p:cNvSpPr txBox="1"/>
          <p:nvPr/>
        </p:nvSpPr>
        <p:spPr>
          <a:xfrm>
            <a:off x="2800165" y="557955"/>
            <a:ext cx="6094520" cy="338554"/>
          </a:xfrm>
          <a:prstGeom prst="rect">
            <a:avLst/>
          </a:prstGeom>
          <a:noFill/>
        </p:spPr>
        <p:txBody>
          <a:bodyPr wrap="square">
            <a:spAutoFit/>
          </a:bodyPr>
          <a:lstStyle/>
          <a:p>
            <a:r>
              <a:rPr lang="it-IT" sz="1600" b="1" dirty="0">
                <a:solidFill>
                  <a:srgbClr val="002060"/>
                </a:solidFill>
                <a:latin typeface="Calibri"/>
                <a:ea typeface="Calibri"/>
                <a:cs typeface="Calibri"/>
                <a:sym typeface="Calibri"/>
              </a:rPr>
              <a:t>Proroghe: Procedura per il caricamento nel Sistema Informatico</a:t>
            </a:r>
            <a:endParaRPr lang="it-IT" sz="1600" b="1" dirty="0"/>
          </a:p>
        </p:txBody>
      </p:sp>
      <p:sp>
        <p:nvSpPr>
          <p:cNvPr id="9" name="Rettangolo con due angoli in diagonale arrotondati 8">
            <a:extLst>
              <a:ext uri="{FF2B5EF4-FFF2-40B4-BE49-F238E27FC236}">
                <a16:creationId xmlns:a16="http://schemas.microsoft.com/office/drawing/2014/main" id="{11142052-81FD-4CD6-B498-1A69E4341EB8}"/>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45062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FE7556F-D006-4FFB-A7D7-FF5832037D16}"/>
              </a:ext>
            </a:extLst>
          </p:cNvPr>
          <p:cNvSpPr txBox="1"/>
          <p:nvPr/>
        </p:nvSpPr>
        <p:spPr>
          <a:xfrm>
            <a:off x="1579044" y="1832571"/>
            <a:ext cx="10070386" cy="830997"/>
          </a:xfrm>
          <a:prstGeom prst="rect">
            <a:avLst/>
          </a:prstGeom>
          <a:noFill/>
        </p:spPr>
        <p:txBody>
          <a:bodyPr wrap="none" rtlCol="0">
            <a:spAutoFit/>
          </a:bodyPr>
          <a:lstStyle/>
          <a:p>
            <a:r>
              <a:rPr lang="it-IT" sz="2400" b="1" dirty="0">
                <a:solidFill>
                  <a:schemeClr val="accent1">
                    <a:lumMod val="50000"/>
                  </a:schemeClr>
                </a:solidFill>
              </a:rPr>
              <a:t>Documentazione relativa alla selezione del ricercatore </a:t>
            </a:r>
          </a:p>
          <a:p>
            <a:r>
              <a:rPr lang="it-IT" sz="2400" b="1" dirty="0">
                <a:solidFill>
                  <a:schemeClr val="accent1">
                    <a:lumMod val="50000"/>
                  </a:schemeClr>
                </a:solidFill>
              </a:rPr>
              <a:t>(cfr. Legge n. 240/2010 – art. 24 comma 3, lettera a - </a:t>
            </a:r>
            <a:r>
              <a:rPr lang="it-IT" sz="2400" b="1" i="1" dirty="0" err="1">
                <a:solidFill>
                  <a:schemeClr val="accent1">
                    <a:lumMod val="50000"/>
                  </a:schemeClr>
                </a:solidFill>
              </a:rPr>
              <a:t>agg.ta</a:t>
            </a:r>
            <a:r>
              <a:rPr lang="it-IT" sz="2400" b="1" i="1" dirty="0">
                <a:solidFill>
                  <a:schemeClr val="accent1">
                    <a:lumMod val="50000"/>
                  </a:schemeClr>
                </a:solidFill>
              </a:rPr>
              <a:t> al 2021</a:t>
            </a:r>
            <a:r>
              <a:rPr lang="it-IT" sz="2400" b="1" dirty="0">
                <a:solidFill>
                  <a:schemeClr val="accent1">
                    <a:lumMod val="50000"/>
                  </a:schemeClr>
                </a:solidFill>
              </a:rPr>
              <a:t>)</a:t>
            </a:r>
          </a:p>
        </p:txBody>
      </p:sp>
      <p:sp>
        <p:nvSpPr>
          <p:cNvPr id="6" name="CasellaDiTesto 5">
            <a:extLst>
              <a:ext uri="{FF2B5EF4-FFF2-40B4-BE49-F238E27FC236}">
                <a16:creationId xmlns:a16="http://schemas.microsoft.com/office/drawing/2014/main" id="{CB7304A5-BF27-49A3-A080-FDF7022CF00B}"/>
              </a:ext>
            </a:extLst>
          </p:cNvPr>
          <p:cNvSpPr txBox="1"/>
          <p:nvPr/>
        </p:nvSpPr>
        <p:spPr>
          <a:xfrm>
            <a:off x="2423474" y="3062488"/>
            <a:ext cx="7281160" cy="2308324"/>
          </a:xfrm>
          <a:prstGeom prst="rect">
            <a:avLst/>
          </a:prstGeom>
          <a:noFill/>
        </p:spPr>
        <p:txBody>
          <a:bodyPr wrap="none" rtlCol="0">
            <a:spAutoFit/>
          </a:bodyPr>
          <a:lstStyle/>
          <a:p>
            <a:pPr marL="285750" indent="-285750">
              <a:buFont typeface="Wingdings" panose="05000000000000000000" pitchFamily="2" charset="2"/>
              <a:buChar char="ü"/>
            </a:pPr>
            <a:r>
              <a:rPr lang="it-IT" sz="1800" dirty="0">
                <a:solidFill>
                  <a:schemeClr val="accent1">
                    <a:lumMod val="50000"/>
                  </a:schemeClr>
                </a:solidFill>
              </a:rPr>
              <a:t>Bando </a:t>
            </a:r>
            <a:r>
              <a:rPr lang="it-IT" sz="1800" dirty="0">
                <a:solidFill>
                  <a:schemeClr val="accent1">
                    <a:lumMod val="50000"/>
                  </a:schemeClr>
                </a:solidFill>
                <a:latin typeface="Calibri" panose="020F0502020204030204" pitchFamily="34" charset="0"/>
              </a:rPr>
              <a:t>della selezione originaria del contratto </a:t>
            </a:r>
            <a:r>
              <a:rPr lang="it-IT" sz="1800" dirty="0" err="1">
                <a:solidFill>
                  <a:schemeClr val="accent1">
                    <a:lumMod val="50000"/>
                  </a:schemeClr>
                </a:solidFill>
                <a:latin typeface="Calibri" panose="020F0502020204030204" pitchFamily="34" charset="0"/>
              </a:rPr>
              <a:t>RTDa</a:t>
            </a:r>
            <a:endParaRPr lang="it-IT" sz="1800" dirty="0">
              <a:solidFill>
                <a:schemeClr val="accent1">
                  <a:lumMod val="50000"/>
                </a:schemeClr>
              </a:solidFill>
              <a:latin typeface="Calibri" panose="020F0502020204030204" pitchFamily="34" charset="0"/>
            </a:endParaRPr>
          </a:p>
          <a:p>
            <a:pPr marL="285750" indent="-285750">
              <a:buFont typeface="Wingdings" panose="05000000000000000000" pitchFamily="2" charset="2"/>
              <a:buChar char="ü"/>
            </a:pPr>
            <a:r>
              <a:rPr lang="it-IT" sz="1800" dirty="0">
                <a:solidFill>
                  <a:schemeClr val="accent1">
                    <a:lumMod val="50000"/>
                  </a:schemeClr>
                </a:solidFill>
                <a:latin typeface="Calibri" panose="020F0502020204030204" pitchFamily="34" charset="0"/>
              </a:rPr>
              <a:t>Link relativi alla pubblicizzazione (sito dell’Ateneo, del MUR ed </a:t>
            </a:r>
            <a:r>
              <a:rPr lang="it-IT" sz="1800" dirty="0" err="1">
                <a:solidFill>
                  <a:schemeClr val="accent1">
                    <a:lumMod val="50000"/>
                  </a:schemeClr>
                </a:solidFill>
                <a:latin typeface="Calibri" panose="020F0502020204030204" pitchFamily="34" charset="0"/>
              </a:rPr>
              <a:t>Euraxess</a:t>
            </a:r>
            <a:r>
              <a:rPr lang="it-IT" sz="1800" dirty="0">
                <a:solidFill>
                  <a:schemeClr val="accent1">
                    <a:lumMod val="50000"/>
                  </a:schemeClr>
                </a:solidFill>
                <a:latin typeface="Calibri" panose="020F0502020204030204" pitchFamily="34" charset="0"/>
              </a:rPr>
              <a:t>)</a:t>
            </a:r>
          </a:p>
          <a:p>
            <a:pPr marL="285750" indent="-285750">
              <a:buFont typeface="Wingdings" panose="05000000000000000000" pitchFamily="2" charset="2"/>
              <a:buChar char="ü"/>
            </a:pPr>
            <a:r>
              <a:rPr lang="it-IT" sz="1800" dirty="0">
                <a:solidFill>
                  <a:schemeClr val="accent1">
                    <a:lumMod val="50000"/>
                  </a:schemeClr>
                </a:solidFill>
                <a:latin typeface="Calibri" panose="020F0502020204030204" pitchFamily="34" charset="0"/>
              </a:rPr>
              <a:t>Gazzetta Ufficiale</a:t>
            </a:r>
          </a:p>
          <a:p>
            <a:pPr marL="285750" indent="-285750">
              <a:buFont typeface="Wingdings" panose="05000000000000000000" pitchFamily="2" charset="2"/>
              <a:buChar char="ü"/>
            </a:pPr>
            <a:r>
              <a:rPr lang="it-IT" sz="1800" dirty="0">
                <a:solidFill>
                  <a:schemeClr val="accent1">
                    <a:lumMod val="50000"/>
                  </a:schemeClr>
                </a:solidFill>
                <a:latin typeface="Calibri" panose="020F0502020204030204" pitchFamily="34" charset="0"/>
              </a:rPr>
              <a:t>Atto di nomina della Commissione di valutazione</a:t>
            </a:r>
          </a:p>
          <a:p>
            <a:pPr marL="285750" indent="-285750">
              <a:buFont typeface="Wingdings" panose="05000000000000000000" pitchFamily="2" charset="2"/>
              <a:buChar char="ü"/>
            </a:pPr>
            <a:r>
              <a:rPr lang="it-IT" sz="1800" dirty="0">
                <a:solidFill>
                  <a:schemeClr val="accent1">
                    <a:lumMod val="50000"/>
                  </a:schemeClr>
                </a:solidFill>
                <a:latin typeface="Calibri" panose="020F0502020204030204" pitchFamily="34" charset="0"/>
              </a:rPr>
              <a:t>Verbali di valutazione con dichiarazione di assenza di cause di conflitti</a:t>
            </a:r>
          </a:p>
          <a:p>
            <a:pPr marL="285750" indent="-285750">
              <a:buFont typeface="Wingdings" panose="05000000000000000000" pitchFamily="2" charset="2"/>
              <a:buChar char="ü"/>
            </a:pPr>
            <a:r>
              <a:rPr lang="it-IT" sz="1800" dirty="0">
                <a:solidFill>
                  <a:schemeClr val="accent1">
                    <a:lumMod val="50000"/>
                  </a:schemeClr>
                </a:solidFill>
                <a:latin typeface="Calibri" panose="020F0502020204030204" pitchFamily="34" charset="0"/>
              </a:rPr>
              <a:t>Decreto di approvazione degli atti di selezione</a:t>
            </a:r>
          </a:p>
          <a:p>
            <a:pPr marL="285750" indent="-285750">
              <a:buFont typeface="Wingdings" panose="05000000000000000000" pitchFamily="2" charset="2"/>
              <a:buChar char="ü"/>
            </a:pPr>
            <a:r>
              <a:rPr lang="it-IT" sz="1800" dirty="0">
                <a:solidFill>
                  <a:schemeClr val="accent1">
                    <a:lumMod val="50000"/>
                  </a:schemeClr>
                </a:solidFill>
                <a:latin typeface="Calibri" panose="020F0502020204030204" pitchFamily="34" charset="0"/>
              </a:rPr>
              <a:t>Contratto </a:t>
            </a:r>
            <a:r>
              <a:rPr lang="it-IT" sz="1800" dirty="0" err="1">
                <a:solidFill>
                  <a:schemeClr val="accent1">
                    <a:lumMod val="50000"/>
                  </a:schemeClr>
                </a:solidFill>
              </a:rPr>
              <a:t>RTDa</a:t>
            </a:r>
            <a:endParaRPr lang="it-IT" sz="3600" dirty="0">
              <a:solidFill>
                <a:schemeClr val="accent1">
                  <a:lumMod val="50000"/>
                </a:schemeClr>
              </a:solidFill>
            </a:endParaRPr>
          </a:p>
          <a:p>
            <a:pPr marL="285750" indent="-285750">
              <a:buFont typeface="Wingdings" panose="05000000000000000000" pitchFamily="2" charset="2"/>
              <a:buChar char="ü"/>
            </a:pPr>
            <a:r>
              <a:rPr lang="it-IT" sz="1800" dirty="0">
                <a:solidFill>
                  <a:schemeClr val="accent1">
                    <a:lumMod val="50000"/>
                  </a:schemeClr>
                </a:solidFill>
                <a:latin typeface="Calibri" panose="020F0502020204030204" pitchFamily="34" charset="0"/>
              </a:rPr>
              <a:t>Eventuali rinunce (solo in caso di scorrimento)</a:t>
            </a:r>
          </a:p>
        </p:txBody>
      </p:sp>
      <p:sp>
        <p:nvSpPr>
          <p:cNvPr id="8" name="CasellaDiTesto 7">
            <a:extLst>
              <a:ext uri="{FF2B5EF4-FFF2-40B4-BE49-F238E27FC236}">
                <a16:creationId xmlns:a16="http://schemas.microsoft.com/office/drawing/2014/main" id="{DAE7261E-1048-487B-8C7E-87F88B83038A}"/>
              </a:ext>
            </a:extLst>
          </p:cNvPr>
          <p:cNvSpPr txBox="1"/>
          <p:nvPr/>
        </p:nvSpPr>
        <p:spPr>
          <a:xfrm>
            <a:off x="2800165" y="557955"/>
            <a:ext cx="6094520" cy="338554"/>
          </a:xfrm>
          <a:prstGeom prst="rect">
            <a:avLst/>
          </a:prstGeom>
          <a:noFill/>
        </p:spPr>
        <p:txBody>
          <a:bodyPr wrap="square">
            <a:spAutoFit/>
          </a:bodyPr>
          <a:lstStyle/>
          <a:p>
            <a:r>
              <a:rPr lang="it-IT" sz="1600" b="1" dirty="0">
                <a:solidFill>
                  <a:srgbClr val="002060"/>
                </a:solidFill>
                <a:latin typeface="Calibri"/>
                <a:ea typeface="Calibri"/>
                <a:cs typeface="Calibri"/>
                <a:sym typeface="Calibri"/>
              </a:rPr>
              <a:t>Proroghe: Procedura per il caricamento nel Sistema Informatico</a:t>
            </a:r>
            <a:endParaRPr lang="it-IT" sz="1600" b="1" dirty="0"/>
          </a:p>
        </p:txBody>
      </p:sp>
      <p:sp>
        <p:nvSpPr>
          <p:cNvPr id="9" name="Rettangolo con due angoli in diagonale arrotondati 8">
            <a:extLst>
              <a:ext uri="{FF2B5EF4-FFF2-40B4-BE49-F238E27FC236}">
                <a16:creationId xmlns:a16="http://schemas.microsoft.com/office/drawing/2014/main" id="{1968028C-92DF-4209-B34C-FEC820FE324A}"/>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29773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FE7556F-D006-4FFB-A7D7-FF5832037D16}"/>
              </a:ext>
            </a:extLst>
          </p:cNvPr>
          <p:cNvSpPr txBox="1"/>
          <p:nvPr/>
        </p:nvSpPr>
        <p:spPr>
          <a:xfrm>
            <a:off x="1579044" y="1832571"/>
            <a:ext cx="7213834" cy="830997"/>
          </a:xfrm>
          <a:prstGeom prst="rect">
            <a:avLst/>
          </a:prstGeom>
          <a:noFill/>
        </p:spPr>
        <p:txBody>
          <a:bodyPr wrap="none" rtlCol="0">
            <a:spAutoFit/>
          </a:bodyPr>
          <a:lstStyle/>
          <a:p>
            <a:r>
              <a:rPr lang="it-IT" sz="2400" b="1" dirty="0">
                <a:solidFill>
                  <a:schemeClr val="accent1">
                    <a:lumMod val="50000"/>
                  </a:schemeClr>
                </a:solidFill>
              </a:rPr>
              <a:t>Documentazione relativa alla proroga</a:t>
            </a:r>
          </a:p>
          <a:p>
            <a:r>
              <a:rPr lang="it-IT" sz="2400" b="1" dirty="0">
                <a:solidFill>
                  <a:schemeClr val="accent1">
                    <a:lumMod val="50000"/>
                  </a:schemeClr>
                </a:solidFill>
              </a:rPr>
              <a:t>(cfr. Decreto Ministeriale 24 maggio 2011 n. 242)</a:t>
            </a:r>
          </a:p>
        </p:txBody>
      </p:sp>
      <p:sp>
        <p:nvSpPr>
          <p:cNvPr id="6" name="CasellaDiTesto 5">
            <a:extLst>
              <a:ext uri="{FF2B5EF4-FFF2-40B4-BE49-F238E27FC236}">
                <a16:creationId xmlns:a16="http://schemas.microsoft.com/office/drawing/2014/main" id="{CB7304A5-BF27-49A3-A080-FDF7022CF00B}"/>
              </a:ext>
            </a:extLst>
          </p:cNvPr>
          <p:cNvSpPr txBox="1"/>
          <p:nvPr/>
        </p:nvSpPr>
        <p:spPr>
          <a:xfrm>
            <a:off x="1924710" y="3040271"/>
            <a:ext cx="9950160" cy="2862322"/>
          </a:xfrm>
          <a:prstGeom prst="rect">
            <a:avLst/>
          </a:prstGeom>
          <a:noFill/>
        </p:spPr>
        <p:txBody>
          <a:bodyPr wrap="none" rtlCol="0">
            <a:spAutoFit/>
          </a:bodyPr>
          <a:lstStyle/>
          <a:p>
            <a:pPr marL="285750" indent="-285750">
              <a:buFont typeface="Wingdings" panose="05000000000000000000" pitchFamily="2" charset="2"/>
              <a:buChar char="ü"/>
            </a:pPr>
            <a:r>
              <a:rPr lang="it-IT" sz="1800" dirty="0">
                <a:solidFill>
                  <a:schemeClr val="accent1">
                    <a:lumMod val="50000"/>
                  </a:schemeClr>
                </a:solidFill>
              </a:rPr>
              <a:t>Proposta di proroga del Dipartimento (</a:t>
            </a:r>
            <a:r>
              <a:rPr lang="it-IT" sz="1800" i="1" dirty="0">
                <a:solidFill>
                  <a:schemeClr val="accent1">
                    <a:lumMod val="50000"/>
                  </a:schemeClr>
                </a:solidFill>
              </a:rPr>
              <a:t>non prima di 6 mesi dalla data di termine del contratto</a:t>
            </a:r>
            <a:r>
              <a:rPr lang="it-IT" sz="1800" dirty="0">
                <a:solidFill>
                  <a:schemeClr val="accent1">
                    <a:lumMod val="50000"/>
                  </a:schemeClr>
                </a:solidFill>
              </a:rPr>
              <a:t>)</a:t>
            </a:r>
          </a:p>
          <a:p>
            <a:pPr marL="285750" indent="-285750">
              <a:buFont typeface="Wingdings" panose="05000000000000000000" pitchFamily="2" charset="2"/>
              <a:buChar char="ü"/>
            </a:pPr>
            <a:r>
              <a:rPr lang="it-IT" sz="1800" dirty="0">
                <a:solidFill>
                  <a:schemeClr val="accent1">
                    <a:lumMod val="50000"/>
                  </a:schemeClr>
                </a:solidFill>
              </a:rPr>
              <a:t>Atto di nomina della Commissione di valutazione dell’attività svolta nel triennio</a:t>
            </a:r>
          </a:p>
          <a:p>
            <a:pPr marL="285750" indent="-285750">
              <a:buFont typeface="Wingdings" panose="05000000000000000000" pitchFamily="2" charset="2"/>
              <a:buChar char="ü"/>
            </a:pPr>
            <a:r>
              <a:rPr lang="it-IT" sz="1800" dirty="0">
                <a:solidFill>
                  <a:schemeClr val="accent1">
                    <a:lumMod val="50000"/>
                  </a:schemeClr>
                </a:solidFill>
              </a:rPr>
              <a:t>Verbale di valutazione (</a:t>
            </a:r>
            <a:r>
              <a:rPr lang="it-IT" sz="1800" i="1" dirty="0">
                <a:solidFill>
                  <a:schemeClr val="accent1">
                    <a:lumMod val="50000"/>
                  </a:schemeClr>
                </a:solidFill>
              </a:rPr>
              <a:t>con dichiarazione di assenza di cause di conflitti</a:t>
            </a:r>
            <a:r>
              <a:rPr lang="it-IT" sz="1800" dirty="0">
                <a:solidFill>
                  <a:schemeClr val="accent1">
                    <a:lumMod val="50000"/>
                  </a:schemeClr>
                </a:solidFill>
              </a:rPr>
              <a:t>)</a:t>
            </a:r>
          </a:p>
          <a:p>
            <a:pPr marL="285750" indent="-285750">
              <a:buFont typeface="Wingdings" panose="05000000000000000000" pitchFamily="2" charset="2"/>
              <a:buChar char="ü"/>
            </a:pPr>
            <a:r>
              <a:rPr lang="it-IT" sz="1800" dirty="0">
                <a:solidFill>
                  <a:schemeClr val="accent1">
                    <a:lumMod val="50000"/>
                  </a:schemeClr>
                </a:solidFill>
              </a:rPr>
              <a:t>Delibera del </a:t>
            </a:r>
            <a:r>
              <a:rPr lang="it-IT" sz="1800" dirty="0" err="1">
                <a:solidFill>
                  <a:schemeClr val="accent1">
                    <a:lumMod val="50000"/>
                  </a:schemeClr>
                </a:solidFill>
              </a:rPr>
              <a:t>CdA</a:t>
            </a:r>
            <a:r>
              <a:rPr lang="it-IT" sz="1800" dirty="0">
                <a:solidFill>
                  <a:schemeClr val="accent1">
                    <a:lumMod val="50000"/>
                  </a:schemeClr>
                </a:solidFill>
              </a:rPr>
              <a:t> che approva la proroga</a:t>
            </a:r>
          </a:p>
          <a:p>
            <a:pPr marL="285750" indent="-285750">
              <a:buFont typeface="Wingdings" panose="05000000000000000000" pitchFamily="2" charset="2"/>
              <a:buChar char="ü"/>
            </a:pPr>
            <a:endParaRPr lang="it-IT" sz="1800" dirty="0">
              <a:solidFill>
                <a:schemeClr val="accent1">
                  <a:lumMod val="50000"/>
                </a:schemeClr>
              </a:solidFill>
            </a:endParaRPr>
          </a:p>
          <a:p>
            <a:r>
              <a:rPr lang="it-IT" sz="1800" b="1" dirty="0">
                <a:solidFill>
                  <a:schemeClr val="accent1">
                    <a:lumMod val="50000"/>
                  </a:schemeClr>
                </a:solidFill>
              </a:rPr>
              <a:t>Ulteriore documentazione richiesta con D.M. 1062/2021</a:t>
            </a:r>
          </a:p>
          <a:p>
            <a:pPr marL="285750" lvl="3" indent="-285750">
              <a:buFont typeface="Wingdings" panose="05000000000000000000" pitchFamily="2" charset="2"/>
              <a:buChar char="ü"/>
            </a:pPr>
            <a:r>
              <a:rPr lang="it-IT" sz="1800" dirty="0">
                <a:solidFill>
                  <a:schemeClr val="accent1">
                    <a:lumMod val="50000"/>
                  </a:schemeClr>
                </a:solidFill>
              </a:rPr>
              <a:t>Atto ricognitivo</a:t>
            </a:r>
          </a:p>
          <a:p>
            <a:pPr marL="285750" lvl="1" indent="-285750">
              <a:buFont typeface="Wingdings" panose="05000000000000000000" pitchFamily="2" charset="2"/>
              <a:buChar char="ü"/>
            </a:pPr>
            <a:r>
              <a:rPr lang="it-IT" sz="1800" dirty="0">
                <a:solidFill>
                  <a:schemeClr val="accent1">
                    <a:lumMod val="50000"/>
                  </a:schemeClr>
                </a:solidFill>
              </a:rPr>
              <a:t>Attestazione di coerenza con l’area tematica di riferimento (Green/Innovazione)</a:t>
            </a:r>
          </a:p>
          <a:p>
            <a:pPr marL="285750" indent="-285750">
              <a:buFont typeface="Wingdings" panose="05000000000000000000" pitchFamily="2" charset="2"/>
              <a:buChar char="ü"/>
            </a:pPr>
            <a:r>
              <a:rPr lang="it-IT" sz="1800" dirty="0">
                <a:solidFill>
                  <a:schemeClr val="accent1">
                    <a:lumMod val="50000"/>
                  </a:schemeClr>
                </a:solidFill>
              </a:rPr>
              <a:t>Contratto di proroga</a:t>
            </a:r>
          </a:p>
          <a:p>
            <a:pPr marL="285750" indent="-285750">
              <a:buFont typeface="Wingdings" panose="05000000000000000000" pitchFamily="2" charset="2"/>
              <a:buChar char="ü"/>
            </a:pPr>
            <a:r>
              <a:rPr lang="it-IT" sz="1800" dirty="0">
                <a:solidFill>
                  <a:schemeClr val="accent1">
                    <a:lumMod val="50000"/>
                  </a:schemeClr>
                </a:solidFill>
              </a:rPr>
              <a:t>Dichiarazione del ricercatore</a:t>
            </a:r>
          </a:p>
        </p:txBody>
      </p:sp>
      <p:sp>
        <p:nvSpPr>
          <p:cNvPr id="8" name="CasellaDiTesto 7">
            <a:extLst>
              <a:ext uri="{FF2B5EF4-FFF2-40B4-BE49-F238E27FC236}">
                <a16:creationId xmlns:a16="http://schemas.microsoft.com/office/drawing/2014/main" id="{C904466D-47ED-4BB5-8EA8-0292F11F7CE2}"/>
              </a:ext>
            </a:extLst>
          </p:cNvPr>
          <p:cNvSpPr txBox="1"/>
          <p:nvPr/>
        </p:nvSpPr>
        <p:spPr>
          <a:xfrm>
            <a:off x="2800165" y="557955"/>
            <a:ext cx="6094520" cy="338554"/>
          </a:xfrm>
          <a:prstGeom prst="rect">
            <a:avLst/>
          </a:prstGeom>
          <a:noFill/>
        </p:spPr>
        <p:txBody>
          <a:bodyPr wrap="square">
            <a:spAutoFit/>
          </a:bodyPr>
          <a:lstStyle/>
          <a:p>
            <a:r>
              <a:rPr lang="it-IT" sz="1600" b="1" dirty="0">
                <a:solidFill>
                  <a:srgbClr val="002060"/>
                </a:solidFill>
                <a:latin typeface="Calibri"/>
                <a:ea typeface="Calibri"/>
                <a:cs typeface="Calibri"/>
                <a:sym typeface="Calibri"/>
              </a:rPr>
              <a:t>Proroghe: Procedura per il caricamento nel Sistema Informatico</a:t>
            </a:r>
            <a:endParaRPr lang="it-IT" sz="1600" b="1" dirty="0"/>
          </a:p>
        </p:txBody>
      </p:sp>
      <p:sp>
        <p:nvSpPr>
          <p:cNvPr id="9" name="Rettangolo con due angoli in diagonale arrotondati 8">
            <a:extLst>
              <a:ext uri="{FF2B5EF4-FFF2-40B4-BE49-F238E27FC236}">
                <a16:creationId xmlns:a16="http://schemas.microsoft.com/office/drawing/2014/main" id="{22928E9B-6E87-4A83-AA59-93FB25CF0716}"/>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92279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FE7556F-D006-4FFB-A7D7-FF5832037D16}"/>
              </a:ext>
            </a:extLst>
          </p:cNvPr>
          <p:cNvSpPr txBox="1"/>
          <p:nvPr/>
        </p:nvSpPr>
        <p:spPr>
          <a:xfrm>
            <a:off x="1579044" y="1832571"/>
            <a:ext cx="3809056" cy="461665"/>
          </a:xfrm>
          <a:prstGeom prst="rect">
            <a:avLst/>
          </a:prstGeom>
          <a:noFill/>
        </p:spPr>
        <p:txBody>
          <a:bodyPr wrap="none" rtlCol="0">
            <a:spAutoFit/>
          </a:bodyPr>
          <a:lstStyle/>
          <a:p>
            <a:r>
              <a:rPr lang="it-IT" sz="2400" b="1" dirty="0">
                <a:solidFill>
                  <a:schemeClr val="accent1">
                    <a:lumMod val="50000"/>
                  </a:schemeClr>
                </a:solidFill>
              </a:rPr>
              <a:t>Sistema Informatico SIRI</a:t>
            </a:r>
          </a:p>
        </p:txBody>
      </p:sp>
      <p:sp>
        <p:nvSpPr>
          <p:cNvPr id="7" name="CasellaDiTesto 6">
            <a:extLst>
              <a:ext uri="{FF2B5EF4-FFF2-40B4-BE49-F238E27FC236}">
                <a16:creationId xmlns:a16="http://schemas.microsoft.com/office/drawing/2014/main" id="{70A3B2F1-1738-4745-B4C9-93E66C1B46C8}"/>
              </a:ext>
            </a:extLst>
          </p:cNvPr>
          <p:cNvSpPr txBox="1"/>
          <p:nvPr/>
        </p:nvSpPr>
        <p:spPr>
          <a:xfrm>
            <a:off x="2800165" y="557955"/>
            <a:ext cx="6094520" cy="338554"/>
          </a:xfrm>
          <a:prstGeom prst="rect">
            <a:avLst/>
          </a:prstGeom>
          <a:noFill/>
        </p:spPr>
        <p:txBody>
          <a:bodyPr wrap="square">
            <a:spAutoFit/>
          </a:bodyPr>
          <a:lstStyle/>
          <a:p>
            <a:r>
              <a:rPr lang="it-IT" sz="1600" b="1" dirty="0">
                <a:solidFill>
                  <a:srgbClr val="002060"/>
                </a:solidFill>
                <a:latin typeface="Calibri"/>
                <a:ea typeface="Calibri"/>
                <a:cs typeface="Calibri"/>
                <a:sym typeface="Calibri"/>
              </a:rPr>
              <a:t>Proroghe: Procedura per il caricamento nel Sistema Informatico</a:t>
            </a:r>
            <a:endParaRPr lang="it-IT" sz="1600" b="1" dirty="0"/>
          </a:p>
        </p:txBody>
      </p:sp>
      <p:sp>
        <p:nvSpPr>
          <p:cNvPr id="8" name="Rettangolo con due angoli in diagonale arrotondati 7">
            <a:extLst>
              <a:ext uri="{FF2B5EF4-FFF2-40B4-BE49-F238E27FC236}">
                <a16:creationId xmlns:a16="http://schemas.microsoft.com/office/drawing/2014/main" id="{9CC9741C-E6DC-4242-859C-8F69480695F4}"/>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2" name="Tabella 11">
            <a:extLst>
              <a:ext uri="{FF2B5EF4-FFF2-40B4-BE49-F238E27FC236}">
                <a16:creationId xmlns:a16="http://schemas.microsoft.com/office/drawing/2014/main" id="{B637DAA3-D23C-4528-828E-C92B2C199A9A}"/>
              </a:ext>
            </a:extLst>
          </p:cNvPr>
          <p:cNvGraphicFramePr>
            <a:graphicFrameLocks noGrp="1"/>
          </p:cNvGraphicFramePr>
          <p:nvPr/>
        </p:nvGraphicFramePr>
        <p:xfrm>
          <a:off x="2990532" y="2294236"/>
          <a:ext cx="7622424" cy="3779308"/>
        </p:xfrm>
        <a:graphic>
          <a:graphicData uri="http://schemas.openxmlformats.org/drawingml/2006/table">
            <a:tbl>
              <a:tblPr firstRow="1" firstCol="1" bandRow="1"/>
              <a:tblGrid>
                <a:gridCol w="3535726">
                  <a:extLst>
                    <a:ext uri="{9D8B030D-6E8A-4147-A177-3AD203B41FA5}">
                      <a16:colId xmlns:a16="http://schemas.microsoft.com/office/drawing/2014/main" val="277654245"/>
                    </a:ext>
                  </a:extLst>
                </a:gridCol>
                <a:gridCol w="1877356">
                  <a:extLst>
                    <a:ext uri="{9D8B030D-6E8A-4147-A177-3AD203B41FA5}">
                      <a16:colId xmlns:a16="http://schemas.microsoft.com/office/drawing/2014/main" val="3220711352"/>
                    </a:ext>
                  </a:extLst>
                </a:gridCol>
                <a:gridCol w="2209342">
                  <a:extLst>
                    <a:ext uri="{9D8B030D-6E8A-4147-A177-3AD203B41FA5}">
                      <a16:colId xmlns:a16="http://schemas.microsoft.com/office/drawing/2014/main" val="3814816697"/>
                    </a:ext>
                  </a:extLst>
                </a:gridCol>
              </a:tblGrid>
              <a:tr h="265408">
                <a:tc gridSpan="3">
                  <a:txBody>
                    <a:bodyPr/>
                    <a:lstStyle/>
                    <a:p>
                      <a:pPr algn="just">
                        <a:lnSpc>
                          <a:spcPct val="107000"/>
                        </a:lnSpc>
                        <a:spcBef>
                          <a:spcPts val="300"/>
                        </a:spcBef>
                        <a:spcAft>
                          <a:spcPts val="30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Documentazione relativa alla </a:t>
                      </a:r>
                      <a:r>
                        <a:rPr lang="it-IT"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Proroga del contratto </a:t>
                      </a:r>
                      <a:r>
                        <a:rPr lang="it-IT"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RTDa</a:t>
                      </a:r>
                      <a:endParaRPr lang="it-IT"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269995345"/>
                  </a:ext>
                </a:extLst>
              </a:tr>
              <a:tr h="265408">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Documento ricognitivo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Caricare documento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l">
                        <a:lnSpc>
                          <a:spcPct val="107000"/>
                        </a:lnSpc>
                        <a:spcBef>
                          <a:spcPts val="300"/>
                        </a:spcBef>
                        <a:spcAft>
                          <a:spcPts val="300"/>
                        </a:spcAft>
                      </a:pPr>
                      <a:r>
                        <a:rPr lang="it-IT"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Riferiti al contratto di proroga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77999902"/>
                  </a:ext>
                </a:extLst>
              </a:tr>
              <a:tr h="543146">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Attestazione di coerenza con l'area tematica di riferimento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Caricare documento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350434048"/>
                  </a:ext>
                </a:extLst>
              </a:tr>
              <a:tr h="265408">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Dichiarazione del Ricercatore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Caricare documento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168303041"/>
                  </a:ext>
                </a:extLst>
              </a:tr>
              <a:tr h="265408">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Contratto di Proroga</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Caricare documento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2177609987"/>
                  </a:ext>
                </a:extLst>
              </a:tr>
              <a:tr h="265408">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Data del contratto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1498193740"/>
                  </a:ext>
                </a:extLst>
              </a:tr>
              <a:tr h="265408">
                <a:tc gridSpan="2">
                  <a:txBody>
                    <a:bodyPr/>
                    <a:lstStyle/>
                    <a:p>
                      <a:pPr algn="just">
                        <a:lnSpc>
                          <a:spcPct val="107000"/>
                        </a:lnSpc>
                        <a:spcBef>
                          <a:spcPts val="300"/>
                        </a:spcBef>
                        <a:spcAft>
                          <a:spcPts val="300"/>
                        </a:spcAft>
                      </a:pPr>
                      <a:r>
                        <a:rPr lang="it-IT"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Valutazione dell'attività didattica e di ricerca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it-IT"/>
                    </a:p>
                  </a:txBody>
                  <a:tcPr/>
                </a:tc>
                <a:tc vMerge="1">
                  <a:txBody>
                    <a:bodyPr/>
                    <a:lstStyle/>
                    <a:p>
                      <a:endParaRPr lang="it-IT"/>
                    </a:p>
                  </a:txBody>
                  <a:tcPr/>
                </a:tc>
                <a:extLst>
                  <a:ext uri="{0D108BD9-81ED-4DB2-BD59-A6C34878D82A}">
                    <a16:rowId xmlns:a16="http://schemas.microsoft.com/office/drawing/2014/main" val="990858237"/>
                  </a:ext>
                </a:extLst>
              </a:tr>
              <a:tr h="265408">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Times New Roman" panose="02020603050405020304" pitchFamily="18" charset="0"/>
                        </a:rPr>
                        <a:t>Proposta di proroga del Dipartimento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Caricare documento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911509131"/>
                  </a:ext>
                </a:extLst>
              </a:tr>
              <a:tr h="543146">
                <a:tc>
                  <a:txBody>
                    <a:bodyPr/>
                    <a:lstStyle/>
                    <a:p>
                      <a:pPr algn="l">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Atto di nomina della Commissione di valutazione dell’attività svolta nel triennio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Caricare documento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170147136"/>
                  </a:ext>
                </a:extLst>
              </a:tr>
              <a:tr h="543146">
                <a:tc>
                  <a:txBody>
                    <a:bodyPr/>
                    <a:lstStyle/>
                    <a:p>
                      <a:pPr algn="l">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Times New Roman" panose="02020603050405020304" pitchFamily="18" charset="0"/>
                        </a:rPr>
                        <a:t>Verbale di valutazione con dichiarazione di assenza di cause di conflitti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Caricare documento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378428345"/>
                  </a:ext>
                </a:extLst>
              </a:tr>
              <a:tr h="292014">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Times New Roman" panose="02020603050405020304" pitchFamily="18" charset="0"/>
                        </a:rPr>
                        <a:t>Delibera del CdA che approva la proroga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122893249"/>
                  </a:ext>
                </a:extLst>
              </a:tr>
            </a:tbl>
          </a:graphicData>
        </a:graphic>
      </p:graphicFrame>
    </p:spTree>
    <p:extLst>
      <p:ext uri="{BB962C8B-B14F-4D97-AF65-F5344CB8AC3E}">
        <p14:creationId xmlns:p14="http://schemas.microsoft.com/office/powerpoint/2010/main" val="1894645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FE7556F-D006-4FFB-A7D7-FF5832037D16}"/>
              </a:ext>
            </a:extLst>
          </p:cNvPr>
          <p:cNvSpPr txBox="1"/>
          <p:nvPr/>
        </p:nvSpPr>
        <p:spPr>
          <a:xfrm>
            <a:off x="1579044" y="1832571"/>
            <a:ext cx="3809056" cy="461665"/>
          </a:xfrm>
          <a:prstGeom prst="rect">
            <a:avLst/>
          </a:prstGeom>
          <a:noFill/>
        </p:spPr>
        <p:txBody>
          <a:bodyPr wrap="none" rtlCol="0">
            <a:spAutoFit/>
          </a:bodyPr>
          <a:lstStyle/>
          <a:p>
            <a:r>
              <a:rPr lang="it-IT" sz="2400" b="1" dirty="0">
                <a:solidFill>
                  <a:schemeClr val="accent1">
                    <a:lumMod val="50000"/>
                  </a:schemeClr>
                </a:solidFill>
              </a:rPr>
              <a:t>Sistema Informatico SIRI</a:t>
            </a:r>
          </a:p>
        </p:txBody>
      </p:sp>
      <p:sp>
        <p:nvSpPr>
          <p:cNvPr id="8" name="CasellaDiTesto 7">
            <a:extLst>
              <a:ext uri="{FF2B5EF4-FFF2-40B4-BE49-F238E27FC236}">
                <a16:creationId xmlns:a16="http://schemas.microsoft.com/office/drawing/2014/main" id="{FBF571EC-E66B-452A-ADC0-571FA008CD39}"/>
              </a:ext>
            </a:extLst>
          </p:cNvPr>
          <p:cNvSpPr txBox="1"/>
          <p:nvPr/>
        </p:nvSpPr>
        <p:spPr>
          <a:xfrm>
            <a:off x="2800165" y="557955"/>
            <a:ext cx="6094520" cy="338554"/>
          </a:xfrm>
          <a:prstGeom prst="rect">
            <a:avLst/>
          </a:prstGeom>
          <a:noFill/>
        </p:spPr>
        <p:txBody>
          <a:bodyPr wrap="square">
            <a:spAutoFit/>
          </a:bodyPr>
          <a:lstStyle/>
          <a:p>
            <a:r>
              <a:rPr lang="it-IT" sz="1600" b="1" dirty="0">
                <a:solidFill>
                  <a:srgbClr val="002060"/>
                </a:solidFill>
                <a:latin typeface="Calibri"/>
                <a:ea typeface="Calibri"/>
                <a:cs typeface="Calibri"/>
                <a:sym typeface="Calibri"/>
              </a:rPr>
              <a:t>Proroghe: Procedura per il caricamento nel Sistema Informatico</a:t>
            </a:r>
            <a:endParaRPr lang="it-IT" sz="1600" b="1" dirty="0"/>
          </a:p>
        </p:txBody>
      </p:sp>
      <p:sp>
        <p:nvSpPr>
          <p:cNvPr id="9" name="Rettangolo con due angoli in diagonale arrotondati 8">
            <a:extLst>
              <a:ext uri="{FF2B5EF4-FFF2-40B4-BE49-F238E27FC236}">
                <a16:creationId xmlns:a16="http://schemas.microsoft.com/office/drawing/2014/main" id="{93742D00-9F32-4175-B74A-4E5913A4F55E}"/>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 name="Tabella 1">
            <a:extLst>
              <a:ext uri="{FF2B5EF4-FFF2-40B4-BE49-F238E27FC236}">
                <a16:creationId xmlns:a16="http://schemas.microsoft.com/office/drawing/2014/main" id="{D032C297-2FA1-4DE4-9453-2B215F88092C}"/>
              </a:ext>
            </a:extLst>
          </p:cNvPr>
          <p:cNvGraphicFramePr>
            <a:graphicFrameLocks noGrp="1"/>
          </p:cNvGraphicFramePr>
          <p:nvPr/>
        </p:nvGraphicFramePr>
        <p:xfrm>
          <a:off x="2983832" y="2551528"/>
          <a:ext cx="6554804" cy="2241852"/>
        </p:xfrm>
        <a:graphic>
          <a:graphicData uri="http://schemas.openxmlformats.org/drawingml/2006/table">
            <a:tbl>
              <a:tblPr firstRow="1" firstCol="1" bandRow="1"/>
              <a:tblGrid>
                <a:gridCol w="3040502">
                  <a:extLst>
                    <a:ext uri="{9D8B030D-6E8A-4147-A177-3AD203B41FA5}">
                      <a16:colId xmlns:a16="http://schemas.microsoft.com/office/drawing/2014/main" val="2656141164"/>
                    </a:ext>
                  </a:extLst>
                </a:gridCol>
                <a:gridCol w="1614408">
                  <a:extLst>
                    <a:ext uri="{9D8B030D-6E8A-4147-A177-3AD203B41FA5}">
                      <a16:colId xmlns:a16="http://schemas.microsoft.com/office/drawing/2014/main" val="1716318194"/>
                    </a:ext>
                  </a:extLst>
                </a:gridCol>
                <a:gridCol w="1899894">
                  <a:extLst>
                    <a:ext uri="{9D8B030D-6E8A-4147-A177-3AD203B41FA5}">
                      <a16:colId xmlns:a16="http://schemas.microsoft.com/office/drawing/2014/main" val="1647453353"/>
                    </a:ext>
                  </a:extLst>
                </a:gridCol>
              </a:tblGrid>
              <a:tr h="560463">
                <a:tc gridSpan="3">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Dati </a:t>
                      </a:r>
                      <a:r>
                        <a:rPr lang="it-IT"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dell'Avviso di selezione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367429003"/>
                  </a:ext>
                </a:extLst>
              </a:tr>
              <a:tr h="560463">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Bando di selezione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Caricare documento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Bef>
                          <a:spcPts val="300"/>
                        </a:spcBef>
                        <a:spcAft>
                          <a:spcPts val="300"/>
                        </a:spcAft>
                      </a:pPr>
                      <a:r>
                        <a:rPr lang="it-IT"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Bando relativo alla selezione originaria del contratto RTDa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9998184"/>
                  </a:ext>
                </a:extLst>
              </a:tr>
              <a:tr h="560463">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N. del Bando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3813159704"/>
                  </a:ext>
                </a:extLst>
              </a:tr>
              <a:tr h="560463">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Data del bando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1343034938"/>
                  </a:ext>
                </a:extLst>
              </a:tr>
            </a:tbl>
          </a:graphicData>
        </a:graphic>
      </p:graphicFrame>
    </p:spTree>
    <p:extLst>
      <p:ext uri="{BB962C8B-B14F-4D97-AF65-F5344CB8AC3E}">
        <p14:creationId xmlns:p14="http://schemas.microsoft.com/office/powerpoint/2010/main" val="1757286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FE7556F-D006-4FFB-A7D7-FF5832037D16}"/>
              </a:ext>
            </a:extLst>
          </p:cNvPr>
          <p:cNvSpPr txBox="1"/>
          <p:nvPr/>
        </p:nvSpPr>
        <p:spPr>
          <a:xfrm>
            <a:off x="1579044" y="1832571"/>
            <a:ext cx="3809056" cy="461665"/>
          </a:xfrm>
          <a:prstGeom prst="rect">
            <a:avLst/>
          </a:prstGeom>
          <a:noFill/>
        </p:spPr>
        <p:txBody>
          <a:bodyPr wrap="none" rtlCol="0">
            <a:spAutoFit/>
          </a:bodyPr>
          <a:lstStyle/>
          <a:p>
            <a:r>
              <a:rPr lang="it-IT" sz="2400" b="1" dirty="0">
                <a:solidFill>
                  <a:schemeClr val="accent1">
                    <a:lumMod val="50000"/>
                  </a:schemeClr>
                </a:solidFill>
              </a:rPr>
              <a:t>Sistema Informatico SIRI</a:t>
            </a:r>
          </a:p>
        </p:txBody>
      </p:sp>
      <p:sp>
        <p:nvSpPr>
          <p:cNvPr id="7" name="CasellaDiTesto 6">
            <a:extLst>
              <a:ext uri="{FF2B5EF4-FFF2-40B4-BE49-F238E27FC236}">
                <a16:creationId xmlns:a16="http://schemas.microsoft.com/office/drawing/2014/main" id="{82F2DBB0-FCBA-44C5-A3C7-F06510698086}"/>
              </a:ext>
            </a:extLst>
          </p:cNvPr>
          <p:cNvSpPr txBox="1"/>
          <p:nvPr/>
        </p:nvSpPr>
        <p:spPr>
          <a:xfrm>
            <a:off x="2800165" y="557955"/>
            <a:ext cx="6094520" cy="338554"/>
          </a:xfrm>
          <a:prstGeom prst="rect">
            <a:avLst/>
          </a:prstGeom>
          <a:noFill/>
        </p:spPr>
        <p:txBody>
          <a:bodyPr wrap="square">
            <a:spAutoFit/>
          </a:bodyPr>
          <a:lstStyle/>
          <a:p>
            <a:r>
              <a:rPr lang="it-IT" sz="1600" b="1" dirty="0">
                <a:solidFill>
                  <a:srgbClr val="002060"/>
                </a:solidFill>
                <a:latin typeface="Calibri"/>
                <a:ea typeface="Calibri"/>
                <a:cs typeface="Calibri"/>
                <a:sym typeface="Calibri"/>
              </a:rPr>
              <a:t>Proroghe: Procedura per il caricamento nel Sistema Informatico</a:t>
            </a:r>
            <a:endParaRPr lang="it-IT" sz="1600" b="1" dirty="0"/>
          </a:p>
        </p:txBody>
      </p:sp>
      <p:sp>
        <p:nvSpPr>
          <p:cNvPr id="8" name="Rettangolo con due angoli in diagonale arrotondati 7">
            <a:extLst>
              <a:ext uri="{FF2B5EF4-FFF2-40B4-BE49-F238E27FC236}">
                <a16:creationId xmlns:a16="http://schemas.microsoft.com/office/drawing/2014/main" id="{0469D26D-2658-4EEB-964F-59B04C0A4ECF}"/>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 name="Tabella 1">
            <a:extLst>
              <a:ext uri="{FF2B5EF4-FFF2-40B4-BE49-F238E27FC236}">
                <a16:creationId xmlns:a16="http://schemas.microsoft.com/office/drawing/2014/main" id="{CA0F1BD5-8003-4BC2-8771-9175FDCEF474}"/>
              </a:ext>
            </a:extLst>
          </p:cNvPr>
          <p:cNvGraphicFramePr>
            <a:graphicFrameLocks noGrp="1"/>
          </p:cNvGraphicFramePr>
          <p:nvPr/>
        </p:nvGraphicFramePr>
        <p:xfrm>
          <a:off x="2990531" y="2294235"/>
          <a:ext cx="7048617" cy="3827429"/>
        </p:xfrm>
        <a:graphic>
          <a:graphicData uri="http://schemas.openxmlformats.org/drawingml/2006/table">
            <a:tbl>
              <a:tblPr firstRow="1" firstCol="1" bandRow="1"/>
              <a:tblGrid>
                <a:gridCol w="3269561">
                  <a:extLst>
                    <a:ext uri="{9D8B030D-6E8A-4147-A177-3AD203B41FA5}">
                      <a16:colId xmlns:a16="http://schemas.microsoft.com/office/drawing/2014/main" val="1858944100"/>
                    </a:ext>
                  </a:extLst>
                </a:gridCol>
                <a:gridCol w="1736031">
                  <a:extLst>
                    <a:ext uri="{9D8B030D-6E8A-4147-A177-3AD203B41FA5}">
                      <a16:colId xmlns:a16="http://schemas.microsoft.com/office/drawing/2014/main" val="3925583560"/>
                    </a:ext>
                  </a:extLst>
                </a:gridCol>
                <a:gridCol w="2043025">
                  <a:extLst>
                    <a:ext uri="{9D8B030D-6E8A-4147-A177-3AD203B41FA5}">
                      <a16:colId xmlns:a16="http://schemas.microsoft.com/office/drawing/2014/main" val="3088842778"/>
                    </a:ext>
                  </a:extLst>
                </a:gridCol>
              </a:tblGrid>
              <a:tr h="334956">
                <a:tc gridSpan="3">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Commissione di valutazione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67993808"/>
                  </a:ext>
                </a:extLst>
              </a:tr>
              <a:tr h="334956">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Decreto di nomina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Caricare documento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nSpc>
                          <a:spcPct val="107000"/>
                        </a:lnSpc>
                        <a:spcBef>
                          <a:spcPts val="300"/>
                        </a:spcBef>
                        <a:spcAft>
                          <a:spcPts val="300"/>
                        </a:spcAft>
                      </a:pPr>
                      <a:r>
                        <a:rPr lang="it-IT"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Atti riferiti alla selezione originaria del contratto RTDa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18946277"/>
                  </a:ext>
                </a:extLst>
              </a:tr>
              <a:tr h="334956">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N. atto di nomina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2139249510"/>
                  </a:ext>
                </a:extLst>
              </a:tr>
              <a:tr h="334956">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Data atto di nomina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3783241500"/>
                  </a:ext>
                </a:extLst>
              </a:tr>
              <a:tr h="477869">
                <a:tc>
                  <a:txBody>
                    <a:bodyPr/>
                    <a:lstStyle/>
                    <a:p>
                      <a:pPr algn="l">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Dichiarazione di assenza di cause di conflitti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Caricare documento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1588268811"/>
                  </a:ext>
                </a:extLst>
              </a:tr>
              <a:tr h="334956">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Verbali di selezione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Caricare documento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135764088"/>
                  </a:ext>
                </a:extLst>
              </a:tr>
              <a:tr h="334956">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Rinunce (solo in caso di scorrimento)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Caricare documento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435666246"/>
                  </a:ext>
                </a:extLst>
              </a:tr>
              <a:tr h="334956">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Approvazione degli atti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Caricare documento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4070508265"/>
                  </a:ext>
                </a:extLst>
              </a:tr>
              <a:tr h="334956">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Numero di approvazione degli atti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3361024243"/>
                  </a:ext>
                </a:extLst>
              </a:tr>
              <a:tr h="334956">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Data approvazione degli atti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3290370864"/>
                  </a:ext>
                </a:extLst>
              </a:tr>
              <a:tr h="334956">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Contratto </a:t>
                      </a:r>
                      <a:r>
                        <a:rPr lang="it-IT" sz="1400" dirty="0" err="1">
                          <a:effectLst/>
                          <a:latin typeface="Calibri" panose="020F0502020204030204" pitchFamily="34" charset="0"/>
                          <a:ea typeface="Calibri" panose="020F0502020204030204" pitchFamily="34" charset="0"/>
                          <a:cs typeface="Calibri" panose="020F0502020204030204" pitchFamily="34" charset="0"/>
                        </a:rPr>
                        <a:t>RTDa</a:t>
                      </a:r>
                      <a:r>
                        <a:rPr lang="it-IT" sz="1400" dirty="0">
                          <a:effectLst/>
                          <a:latin typeface="Calibri" panose="020F0502020204030204" pitchFamily="34" charset="0"/>
                          <a:ea typeface="Calibri" panose="020F0502020204030204" pitchFamily="34" charset="0"/>
                          <a:cs typeface="Calibri" panose="020F0502020204030204" pitchFamily="34" charset="0"/>
                        </a:rPr>
                        <a:t> originario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Caricare documento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517946950"/>
                  </a:ext>
                </a:extLst>
              </a:tr>
            </a:tbl>
          </a:graphicData>
        </a:graphic>
      </p:graphicFrame>
    </p:spTree>
    <p:extLst>
      <p:ext uri="{BB962C8B-B14F-4D97-AF65-F5344CB8AC3E}">
        <p14:creationId xmlns:p14="http://schemas.microsoft.com/office/powerpoint/2010/main" val="2628329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FE7556F-D006-4FFB-A7D7-FF5832037D16}"/>
              </a:ext>
            </a:extLst>
          </p:cNvPr>
          <p:cNvSpPr txBox="1"/>
          <p:nvPr/>
        </p:nvSpPr>
        <p:spPr>
          <a:xfrm>
            <a:off x="1579044" y="1832571"/>
            <a:ext cx="3809056" cy="461665"/>
          </a:xfrm>
          <a:prstGeom prst="rect">
            <a:avLst/>
          </a:prstGeom>
          <a:noFill/>
        </p:spPr>
        <p:txBody>
          <a:bodyPr wrap="none" rtlCol="0">
            <a:spAutoFit/>
          </a:bodyPr>
          <a:lstStyle/>
          <a:p>
            <a:r>
              <a:rPr lang="it-IT" sz="2400" b="1" dirty="0">
                <a:solidFill>
                  <a:schemeClr val="accent1">
                    <a:lumMod val="50000"/>
                  </a:schemeClr>
                </a:solidFill>
              </a:rPr>
              <a:t>Sistema Informatico SIRI</a:t>
            </a:r>
          </a:p>
        </p:txBody>
      </p:sp>
      <p:sp>
        <p:nvSpPr>
          <p:cNvPr id="8" name="CasellaDiTesto 7">
            <a:extLst>
              <a:ext uri="{FF2B5EF4-FFF2-40B4-BE49-F238E27FC236}">
                <a16:creationId xmlns:a16="http://schemas.microsoft.com/office/drawing/2014/main" id="{2324153D-D8D4-4C1D-AF86-F90C282B033D}"/>
              </a:ext>
            </a:extLst>
          </p:cNvPr>
          <p:cNvSpPr txBox="1"/>
          <p:nvPr/>
        </p:nvSpPr>
        <p:spPr>
          <a:xfrm>
            <a:off x="2800165" y="557955"/>
            <a:ext cx="6094520" cy="338554"/>
          </a:xfrm>
          <a:prstGeom prst="rect">
            <a:avLst/>
          </a:prstGeom>
          <a:noFill/>
        </p:spPr>
        <p:txBody>
          <a:bodyPr wrap="square">
            <a:spAutoFit/>
          </a:bodyPr>
          <a:lstStyle/>
          <a:p>
            <a:r>
              <a:rPr lang="it-IT" sz="1600" b="1" dirty="0">
                <a:solidFill>
                  <a:srgbClr val="002060"/>
                </a:solidFill>
                <a:latin typeface="Calibri"/>
                <a:ea typeface="Calibri"/>
                <a:cs typeface="Calibri"/>
                <a:sym typeface="Calibri"/>
              </a:rPr>
              <a:t>Proroghe: Procedura per il caricamento nel Sistema Informatico</a:t>
            </a:r>
            <a:endParaRPr lang="it-IT" sz="1600" b="1" dirty="0"/>
          </a:p>
        </p:txBody>
      </p:sp>
      <p:sp>
        <p:nvSpPr>
          <p:cNvPr id="9" name="Rettangolo con due angoli in diagonale arrotondati 8">
            <a:extLst>
              <a:ext uri="{FF2B5EF4-FFF2-40B4-BE49-F238E27FC236}">
                <a16:creationId xmlns:a16="http://schemas.microsoft.com/office/drawing/2014/main" id="{3D3F1B3F-9108-4375-8008-4FA9C985D12E}"/>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 name="Tabella 1">
            <a:extLst>
              <a:ext uri="{FF2B5EF4-FFF2-40B4-BE49-F238E27FC236}">
                <a16:creationId xmlns:a16="http://schemas.microsoft.com/office/drawing/2014/main" id="{3620CD73-30BD-45FC-A524-354F896D6A18}"/>
              </a:ext>
            </a:extLst>
          </p:cNvPr>
          <p:cNvGraphicFramePr>
            <a:graphicFrameLocks noGrp="1"/>
          </p:cNvGraphicFramePr>
          <p:nvPr/>
        </p:nvGraphicFramePr>
        <p:xfrm>
          <a:off x="2990532" y="2534872"/>
          <a:ext cx="6615481" cy="2778279"/>
        </p:xfrm>
        <a:graphic>
          <a:graphicData uri="http://schemas.openxmlformats.org/drawingml/2006/table">
            <a:tbl>
              <a:tblPr firstRow="1" firstCol="1" bandRow="1"/>
              <a:tblGrid>
                <a:gridCol w="3068647">
                  <a:extLst>
                    <a:ext uri="{9D8B030D-6E8A-4147-A177-3AD203B41FA5}">
                      <a16:colId xmlns:a16="http://schemas.microsoft.com/office/drawing/2014/main" val="4072015588"/>
                    </a:ext>
                  </a:extLst>
                </a:gridCol>
                <a:gridCol w="1629352">
                  <a:extLst>
                    <a:ext uri="{9D8B030D-6E8A-4147-A177-3AD203B41FA5}">
                      <a16:colId xmlns:a16="http://schemas.microsoft.com/office/drawing/2014/main" val="4263703578"/>
                    </a:ext>
                  </a:extLst>
                </a:gridCol>
                <a:gridCol w="1917482">
                  <a:extLst>
                    <a:ext uri="{9D8B030D-6E8A-4147-A177-3AD203B41FA5}">
                      <a16:colId xmlns:a16="http://schemas.microsoft.com/office/drawing/2014/main" val="924366081"/>
                    </a:ext>
                  </a:extLst>
                </a:gridCol>
              </a:tblGrid>
              <a:tr h="396897">
                <a:tc gridSpan="3">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Pubblicizzazione bando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150324343"/>
                  </a:ext>
                </a:extLst>
              </a:tr>
              <a:tr h="396897">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Link di pubblicazione sito ateneo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nSpc>
                          <a:spcPct val="107000"/>
                        </a:lnSpc>
                        <a:spcBef>
                          <a:spcPts val="300"/>
                        </a:spcBef>
                        <a:spcAft>
                          <a:spcPts val="300"/>
                        </a:spcAft>
                      </a:pPr>
                      <a:r>
                        <a:rPr lang="it-IT"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Riferimenti alla selezione originaria del contratto RTDa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1018626"/>
                  </a:ext>
                </a:extLst>
              </a:tr>
              <a:tr h="396897">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Link di pubblicazione sito MUR</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997147324"/>
                  </a:ext>
                </a:extLst>
              </a:tr>
              <a:tr h="396897">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Link di pubblicazione EURAXESS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4101911278"/>
                  </a:ext>
                </a:extLst>
              </a:tr>
              <a:tr h="396897">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Numero Gazzetta Ufficiale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21480975"/>
                  </a:ext>
                </a:extLst>
              </a:tr>
              <a:tr h="396897">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Data Gazzetta Ufficiale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a:effectLst/>
                          <a:latin typeface="Calibri" panose="020F0502020204030204" pitchFamily="34" charset="0"/>
                          <a:ea typeface="Calibri" panose="020F0502020204030204" pitchFamily="34" charset="0"/>
                          <a:cs typeface="Calibri" panose="020F0502020204030204" pitchFamily="34"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1090096690"/>
                  </a:ext>
                </a:extLst>
              </a:tr>
              <a:tr h="396897">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Link di pubblicazione esito selezione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it-IT" sz="1400" dirty="0">
                          <a:effectLst/>
                          <a:latin typeface="Calibri" panose="020F0502020204030204" pitchFamily="34" charset="0"/>
                          <a:ea typeface="Calibri" panose="020F0502020204030204" pitchFamily="34" charset="0"/>
                          <a:cs typeface="Calibri" panose="020F0502020204030204" pitchFamily="34"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3248213721"/>
                  </a:ext>
                </a:extLst>
              </a:tr>
            </a:tbl>
          </a:graphicData>
        </a:graphic>
      </p:graphicFrame>
    </p:spTree>
    <p:extLst>
      <p:ext uri="{BB962C8B-B14F-4D97-AF65-F5344CB8AC3E}">
        <p14:creationId xmlns:p14="http://schemas.microsoft.com/office/powerpoint/2010/main" val="55162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8309"/>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1415883" y="649791"/>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RISULTATI  … </a:t>
            </a:r>
          </a:p>
        </p:txBody>
      </p:sp>
      <p:sp>
        <p:nvSpPr>
          <p:cNvPr id="6" name="CasellaDiTesto 5">
            <a:extLst>
              <a:ext uri="{FF2B5EF4-FFF2-40B4-BE49-F238E27FC236}">
                <a16:creationId xmlns:a16="http://schemas.microsoft.com/office/drawing/2014/main" id="{840D9E93-0F3E-978F-4A70-2244BE0E2751}"/>
              </a:ext>
            </a:extLst>
          </p:cNvPr>
          <p:cNvSpPr txBox="1"/>
          <p:nvPr/>
        </p:nvSpPr>
        <p:spPr>
          <a:xfrm>
            <a:off x="3732795" y="1585294"/>
            <a:ext cx="8365611" cy="1631216"/>
          </a:xfrm>
          <a:prstGeom prst="rect">
            <a:avLst/>
          </a:prstGeom>
          <a:noFill/>
          <a:ln>
            <a:solidFill>
              <a:schemeClr val="bg1"/>
            </a:solidFill>
          </a:ln>
        </p:spPr>
        <p:txBody>
          <a:bodyPr wrap="square" rtlCol="0">
            <a:spAutoFit/>
          </a:bodyPr>
          <a:lstStyle/>
          <a:p>
            <a:pPr algn="ctr"/>
            <a:r>
              <a:rPr lang="it-IT" sz="1800" b="1" dirty="0">
                <a:solidFill>
                  <a:srgbClr val="002060"/>
                </a:solidFill>
                <a:latin typeface="Calibri" panose="020F0502020204030204" pitchFamily="34" charset="0"/>
                <a:cs typeface="Calibri" panose="020F0502020204030204" pitchFamily="34" charset="0"/>
              </a:rPr>
              <a:t>N° 87 ATENI BENEFICIARI:</a:t>
            </a:r>
          </a:p>
          <a:p>
            <a:endParaRPr lang="it-IT" sz="1800" b="1" dirty="0">
              <a:solidFill>
                <a:srgbClr val="002060"/>
              </a:solidFill>
              <a:latin typeface="Calibri" panose="020F0502020204030204" pitchFamily="34" charset="0"/>
              <a:cs typeface="Calibri" panose="020F0502020204030204" pitchFamily="34" charset="0"/>
            </a:endParaRPr>
          </a:p>
          <a:p>
            <a:r>
              <a:rPr lang="it-IT" sz="1800" b="1" dirty="0">
                <a:solidFill>
                  <a:srgbClr val="002060"/>
                </a:solidFill>
                <a:latin typeface="Calibri" panose="020F0502020204030204" pitchFamily="34" charset="0"/>
                <a:cs typeface="Calibri" panose="020F0502020204030204" pitchFamily="34" charset="0"/>
              </a:rPr>
              <a:t>- N° 7 ATENEI NON HANNO PRESENTATO CANDIDATURE </a:t>
            </a:r>
          </a:p>
          <a:p>
            <a:r>
              <a:rPr lang="it-IT" sz="1800" b="1" dirty="0">
                <a:solidFill>
                  <a:srgbClr val="002060"/>
                </a:solidFill>
                <a:latin typeface="Calibri" panose="020F0502020204030204" pitchFamily="34" charset="0"/>
                <a:cs typeface="Calibri" panose="020F0502020204030204" pitchFamily="34" charset="0"/>
              </a:rPr>
              <a:t>- N° 80 ATENEI VALIDATI </a:t>
            </a:r>
          </a:p>
          <a:p>
            <a:endParaRPr lang="it-IT" dirty="0">
              <a:solidFill>
                <a:srgbClr val="002060"/>
              </a:solidFill>
            </a:endParaRPr>
          </a:p>
          <a:p>
            <a:endParaRPr lang="it-IT" dirty="0"/>
          </a:p>
        </p:txBody>
      </p:sp>
      <p:sp>
        <p:nvSpPr>
          <p:cNvPr id="20" name="CasellaDiTesto 19">
            <a:extLst>
              <a:ext uri="{FF2B5EF4-FFF2-40B4-BE49-F238E27FC236}">
                <a16:creationId xmlns:a16="http://schemas.microsoft.com/office/drawing/2014/main" id="{2E6908B0-E5DA-DD60-AA3A-15C9060E3E28}"/>
              </a:ext>
            </a:extLst>
          </p:cNvPr>
          <p:cNvSpPr txBox="1"/>
          <p:nvPr/>
        </p:nvSpPr>
        <p:spPr>
          <a:xfrm>
            <a:off x="3901775" y="3388220"/>
            <a:ext cx="8283549" cy="1969770"/>
          </a:xfrm>
          <a:prstGeom prst="rect">
            <a:avLst/>
          </a:prstGeom>
          <a:noFill/>
          <a:ln>
            <a:solidFill>
              <a:schemeClr val="bg1"/>
            </a:solidFill>
          </a:ln>
        </p:spPr>
        <p:txBody>
          <a:bodyPr wrap="square" rtlCol="0">
            <a:spAutoFit/>
          </a:bodyPr>
          <a:lstStyle/>
          <a:p>
            <a:pPr algn="ctr"/>
            <a:r>
              <a:rPr lang="it-IT" sz="2000" b="1" dirty="0">
                <a:solidFill>
                  <a:srgbClr val="002060"/>
                </a:solidFill>
                <a:latin typeface="Calibri" panose="020F0502020204030204" pitchFamily="34" charset="0"/>
                <a:cs typeface="Calibri" panose="020F0502020204030204" pitchFamily="34" charset="0"/>
              </a:rPr>
              <a:t>N° CONTRATTI RTDA </a:t>
            </a:r>
          </a:p>
          <a:p>
            <a:endParaRPr lang="it-IT" sz="2000" dirty="0">
              <a:solidFill>
                <a:srgbClr val="002060"/>
              </a:solidFill>
              <a:latin typeface="Calibri" panose="020F0502020204030204" pitchFamily="34" charset="0"/>
              <a:cs typeface="Calibri" panose="020F0502020204030204" pitchFamily="34" charset="0"/>
            </a:endParaRPr>
          </a:p>
          <a:p>
            <a:r>
              <a:rPr lang="it-IT" sz="2000" dirty="0">
                <a:solidFill>
                  <a:srgbClr val="002060"/>
                </a:solidFill>
                <a:latin typeface="Calibri" panose="020F0502020204030204" pitchFamily="34" charset="0"/>
                <a:cs typeface="Calibri" panose="020F0502020204030204" pitchFamily="34" charset="0"/>
              </a:rPr>
              <a:t>- </a:t>
            </a:r>
            <a:r>
              <a:rPr lang="it-IT" sz="2000" b="1" dirty="0">
                <a:solidFill>
                  <a:srgbClr val="002060"/>
                </a:solidFill>
                <a:latin typeface="Calibri" panose="020F0502020204030204" pitchFamily="34" charset="0"/>
                <a:cs typeface="Calibri" panose="020F0502020204030204" pitchFamily="34" charset="0"/>
              </a:rPr>
              <a:t>N° 1288 CONTRATTI RTDA  	€ 147.161.942,08		GREEN </a:t>
            </a:r>
          </a:p>
          <a:p>
            <a:r>
              <a:rPr lang="it-IT" sz="2000" b="1" dirty="0">
                <a:solidFill>
                  <a:srgbClr val="002060"/>
                </a:solidFill>
                <a:latin typeface="Calibri" panose="020F0502020204030204" pitchFamily="34" charset="0"/>
                <a:cs typeface="Calibri" panose="020F0502020204030204" pitchFamily="34" charset="0"/>
              </a:rPr>
              <a:t>- N°   793 CONTRATTI RTDA 	€   89.995.867,22		INNOVAZIONE </a:t>
            </a:r>
            <a:endParaRPr lang="it-IT" dirty="0">
              <a:solidFill>
                <a:srgbClr val="002060"/>
              </a:solidFill>
            </a:endParaRPr>
          </a:p>
          <a:p>
            <a:endParaRPr lang="it-IT" dirty="0">
              <a:solidFill>
                <a:srgbClr val="002060"/>
              </a:solidFill>
            </a:endParaRPr>
          </a:p>
          <a:p>
            <a:endParaRPr lang="it-IT" dirty="0">
              <a:solidFill>
                <a:srgbClr val="002060"/>
              </a:solidFill>
            </a:endParaRPr>
          </a:p>
          <a:p>
            <a:endParaRPr lang="it-IT" dirty="0"/>
          </a:p>
        </p:txBody>
      </p:sp>
      <p:pic>
        <p:nvPicPr>
          <p:cNvPr id="10" name="Google Shape;228;p5">
            <a:extLst>
              <a:ext uri="{FF2B5EF4-FFF2-40B4-BE49-F238E27FC236}">
                <a16:creationId xmlns:a16="http://schemas.microsoft.com/office/drawing/2014/main" id="{97898B7D-E53B-0AE6-C159-2B94CCA94C90}"/>
              </a:ext>
            </a:extLst>
          </p:cNvPr>
          <p:cNvPicPr preferRelativeResize="0"/>
          <p:nvPr/>
        </p:nvPicPr>
        <p:blipFill rotWithShape="1">
          <a:blip r:embed="rId3">
            <a:alphaModFix/>
          </a:blip>
          <a:srcRect t="9355" r="62633" b="2468"/>
          <a:stretch/>
        </p:blipFill>
        <p:spPr>
          <a:xfrm>
            <a:off x="372862" y="1144169"/>
            <a:ext cx="3702748" cy="4914901"/>
          </a:xfrm>
          <a:prstGeom prst="rect">
            <a:avLst/>
          </a:prstGeom>
          <a:noFill/>
          <a:ln>
            <a:noFill/>
          </a:ln>
        </p:spPr>
      </p:pic>
      <p:sp>
        <p:nvSpPr>
          <p:cNvPr id="11" name="CasellaDiTesto 10">
            <a:extLst>
              <a:ext uri="{FF2B5EF4-FFF2-40B4-BE49-F238E27FC236}">
                <a16:creationId xmlns:a16="http://schemas.microsoft.com/office/drawing/2014/main" id="{AE0DB282-9124-9134-EBBD-524C0212732E}"/>
              </a:ext>
            </a:extLst>
          </p:cNvPr>
          <p:cNvSpPr txBox="1"/>
          <p:nvPr/>
        </p:nvSpPr>
        <p:spPr>
          <a:xfrm>
            <a:off x="3658138" y="5148046"/>
            <a:ext cx="8283549" cy="1354217"/>
          </a:xfrm>
          <a:prstGeom prst="rect">
            <a:avLst/>
          </a:prstGeom>
          <a:noFill/>
          <a:ln>
            <a:solidFill>
              <a:schemeClr val="bg1"/>
            </a:solidFill>
          </a:ln>
        </p:spPr>
        <p:txBody>
          <a:bodyPr wrap="square" rtlCol="0">
            <a:spAutoFit/>
          </a:bodyPr>
          <a:lstStyle/>
          <a:p>
            <a:pPr algn="ctr"/>
            <a:r>
              <a:rPr lang="it-IT" sz="2000" b="1" u="sng" dirty="0">
                <a:solidFill>
                  <a:srgbClr val="002060"/>
                </a:solidFill>
                <a:latin typeface="Calibri" panose="020F0502020204030204" pitchFamily="34" charset="0"/>
                <a:cs typeface="Calibri" panose="020F0502020204030204" pitchFamily="34" charset="0"/>
              </a:rPr>
              <a:t>N° CONTRATTI RTDA  COMPLESSIVI </a:t>
            </a:r>
          </a:p>
          <a:p>
            <a:endParaRPr lang="it-IT" sz="2000" u="sng" dirty="0">
              <a:solidFill>
                <a:srgbClr val="002060"/>
              </a:solidFill>
              <a:latin typeface="Calibri" panose="020F0502020204030204" pitchFamily="34" charset="0"/>
              <a:cs typeface="Calibri" panose="020F0502020204030204" pitchFamily="34" charset="0"/>
            </a:endParaRPr>
          </a:p>
          <a:p>
            <a:pPr algn="ctr"/>
            <a:r>
              <a:rPr lang="it-IT" sz="2800" b="1" dirty="0">
                <a:solidFill>
                  <a:srgbClr val="002060"/>
                </a:solidFill>
                <a:highlight>
                  <a:srgbClr val="FFFF00"/>
                </a:highlight>
                <a:latin typeface="Calibri" panose="020F0502020204030204" pitchFamily="34" charset="0"/>
                <a:cs typeface="Calibri" panose="020F0502020204030204" pitchFamily="34" charset="0"/>
              </a:rPr>
              <a:t>N° 2081 </a:t>
            </a:r>
          </a:p>
          <a:p>
            <a:endParaRPr lang="it-IT" dirty="0"/>
          </a:p>
        </p:txBody>
      </p:sp>
      <p:sp>
        <p:nvSpPr>
          <p:cNvPr id="12" name="Freccia sinistra 11">
            <a:extLst>
              <a:ext uri="{FF2B5EF4-FFF2-40B4-BE49-F238E27FC236}">
                <a16:creationId xmlns:a16="http://schemas.microsoft.com/office/drawing/2014/main" id="{ADC73B61-2FED-B231-9CD4-46F73D9DE8D0}"/>
              </a:ext>
            </a:extLst>
          </p:cNvPr>
          <p:cNvSpPr/>
          <p:nvPr/>
        </p:nvSpPr>
        <p:spPr>
          <a:xfrm rot="10800000">
            <a:off x="5588435" y="5787893"/>
            <a:ext cx="1207477" cy="36341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6197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17"/>
          <p:cNvSpPr txBox="1"/>
          <p:nvPr/>
        </p:nvSpPr>
        <p:spPr>
          <a:xfrm>
            <a:off x="3176736" y="2682042"/>
            <a:ext cx="9552583"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457200" marR="0" lvl="0" indent="-457200" algn="ctr" rtl="0">
              <a:spcBef>
                <a:spcPts val="0"/>
              </a:spcBef>
              <a:spcAft>
                <a:spcPts val="0"/>
              </a:spcAft>
              <a:buFontTx/>
              <a:buChar char="-"/>
            </a:pPr>
            <a:r>
              <a:rPr lang="it-IT" sz="2800" b="1" dirty="0">
                <a:solidFill>
                  <a:srgbClr val="002060"/>
                </a:solidFill>
                <a:latin typeface="Calibri"/>
                <a:ea typeface="Calibri"/>
                <a:cs typeface="Calibri"/>
                <a:sym typeface="Calibri"/>
              </a:rPr>
              <a:t>PUNTI DI ATTENZIONE PER I BENEFICIARI –</a:t>
            </a:r>
          </a:p>
          <a:p>
            <a:pPr marR="0" lvl="0" algn="ctr" rtl="0">
              <a:spcBef>
                <a:spcPts val="0"/>
              </a:spcBef>
              <a:spcAft>
                <a:spcPts val="0"/>
              </a:spcAft>
            </a:pPr>
            <a:r>
              <a:rPr lang="it-IT" sz="2800" b="1" dirty="0">
                <a:solidFill>
                  <a:srgbClr val="002060"/>
                </a:solidFill>
                <a:latin typeface="Calibri"/>
                <a:ea typeface="Calibri"/>
                <a:cs typeface="Calibri"/>
                <a:sym typeface="Calibri"/>
              </a:rPr>
              <a:t>- LAURA CARAMANNA - </a:t>
            </a:r>
          </a:p>
        </p:txBody>
      </p:sp>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43646" y="177552"/>
            <a:ext cx="11667841"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Google Shape;95;g1013f7051f6_0_137">
            <a:extLst>
              <a:ext uri="{FF2B5EF4-FFF2-40B4-BE49-F238E27FC236}">
                <a16:creationId xmlns:a16="http://schemas.microsoft.com/office/drawing/2014/main" id="{B8025A06-FEE6-0495-7304-F39B4E01D810}"/>
              </a:ext>
            </a:extLst>
          </p:cNvPr>
          <p:cNvPicPr preferRelativeResize="0"/>
          <p:nvPr/>
        </p:nvPicPr>
        <p:blipFill rotWithShape="1">
          <a:blip r:embed="rId3">
            <a:alphaModFix/>
          </a:blip>
          <a:srcRect t="9010" r="62572" b="7251"/>
          <a:stretch/>
        </p:blipFill>
        <p:spPr>
          <a:xfrm>
            <a:off x="372862" y="1255755"/>
            <a:ext cx="3958451" cy="4981421"/>
          </a:xfrm>
          <a:prstGeom prst="rect">
            <a:avLst/>
          </a:prstGeom>
          <a:noFill/>
          <a:ln>
            <a:noFill/>
          </a:ln>
        </p:spPr>
      </p:pic>
    </p:spTree>
    <p:extLst>
      <p:ext uri="{BB962C8B-B14F-4D97-AF65-F5344CB8AC3E}">
        <p14:creationId xmlns:p14="http://schemas.microsoft.com/office/powerpoint/2010/main" val="3148683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19708" y="486653"/>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Accesso alla piattaforma Cineca e soggetti coinvolti</a:t>
            </a:r>
          </a:p>
        </p:txBody>
      </p:sp>
      <p:sp>
        <p:nvSpPr>
          <p:cNvPr id="5" name="Google Shape;791;p17">
            <a:extLst>
              <a:ext uri="{FF2B5EF4-FFF2-40B4-BE49-F238E27FC236}">
                <a16:creationId xmlns:a16="http://schemas.microsoft.com/office/drawing/2014/main" id="{FEB79842-4DD4-3182-DF89-DAAFCBA73488}"/>
              </a:ext>
            </a:extLst>
          </p:cNvPr>
          <p:cNvSpPr txBox="1"/>
          <p:nvPr/>
        </p:nvSpPr>
        <p:spPr>
          <a:xfrm>
            <a:off x="3257177" y="5162703"/>
            <a:ext cx="8785411" cy="1200288"/>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Ricercatori</a:t>
            </a:r>
          </a:p>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Responsabili Scientifici</a:t>
            </a:r>
          </a:p>
          <a:p>
            <a:pPr marL="342900" indent="-342900">
              <a:buFont typeface="Arial" panose="020B0604020202020204" pitchFamily="34" charset="0"/>
              <a:buChar char="•"/>
            </a:pPr>
            <a:r>
              <a:rPr lang="it-IT" sz="2400" b="1" dirty="0">
                <a:solidFill>
                  <a:srgbClr val="002060"/>
                </a:solidFill>
                <a:latin typeface="Calibri"/>
                <a:ea typeface="Calibri"/>
                <a:cs typeface="Calibri"/>
                <a:sym typeface="Calibri"/>
              </a:rPr>
              <a:t>Referenti amministrativi</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65B9BA12-5988-4F16-81BE-5674E4A21F7B}"/>
              </a:ext>
            </a:extLst>
          </p:cNvPr>
          <p:cNvPicPr>
            <a:picLocks noChangeAspect="1"/>
          </p:cNvPicPr>
          <p:nvPr/>
        </p:nvPicPr>
        <p:blipFill rotWithShape="1">
          <a:blip r:embed="rId4"/>
          <a:srcRect l="3996" t="17947"/>
          <a:stretch/>
        </p:blipFill>
        <p:spPr>
          <a:xfrm>
            <a:off x="3420216" y="1874221"/>
            <a:ext cx="7737746" cy="3192674"/>
          </a:xfrm>
          <a:prstGeom prst="rect">
            <a:avLst/>
          </a:prstGeom>
        </p:spPr>
      </p:pic>
      <p:sp>
        <p:nvSpPr>
          <p:cNvPr id="10" name="CasellaDiTesto 9">
            <a:extLst>
              <a:ext uri="{FF2B5EF4-FFF2-40B4-BE49-F238E27FC236}">
                <a16:creationId xmlns:a16="http://schemas.microsoft.com/office/drawing/2014/main" id="{4F381D10-7054-420A-BF5E-C7C5AA627034}"/>
              </a:ext>
            </a:extLst>
          </p:cNvPr>
          <p:cNvSpPr txBox="1"/>
          <p:nvPr/>
        </p:nvSpPr>
        <p:spPr>
          <a:xfrm>
            <a:off x="3544957" y="1112677"/>
            <a:ext cx="7327334" cy="470000"/>
          </a:xfrm>
          <a:prstGeom prst="rect">
            <a:avLst/>
          </a:prstGeom>
          <a:noFill/>
        </p:spPr>
        <p:txBody>
          <a:bodyPr wrap="square">
            <a:spAutoFit/>
          </a:bodyPr>
          <a:lstStyle/>
          <a:p>
            <a:pPr lvl="0" algn="ctr">
              <a:lnSpc>
                <a:spcPct val="107000"/>
              </a:lnSpc>
              <a:spcAft>
                <a:spcPts val="800"/>
              </a:spcAft>
              <a:tabLst>
                <a:tab pos="457200" algn="l"/>
              </a:tabLst>
            </a:pPr>
            <a:r>
              <a:rPr lang="it-IT" sz="2400" b="1" dirty="0">
                <a:solidFill>
                  <a:srgbClr val="002060"/>
                </a:solidFill>
                <a:latin typeface="Calibri"/>
                <a:cs typeface="Calibri"/>
                <a:hlinkClick r:id="rId5">
                  <a:extLst>
                    <a:ext uri="{A12FA001-AC4F-418D-AE19-62706E023703}">
                      <ahyp:hlinkClr xmlns:ahyp="http://schemas.microsoft.com/office/drawing/2018/hyperlinkcolor" val="tx"/>
                    </a:ext>
                  </a:extLst>
                </a:hlinkClick>
              </a:rPr>
              <a:t>http://www.ponricerca.gov.it/siri</a:t>
            </a:r>
            <a:r>
              <a:rPr lang="it-IT" sz="2400" b="1" dirty="0">
                <a:solidFill>
                  <a:srgbClr val="002060"/>
                </a:solidFill>
                <a:latin typeface="Calibri"/>
                <a:cs typeface="Calibri"/>
              </a:rPr>
              <a:t> </a:t>
            </a:r>
          </a:p>
        </p:txBody>
      </p:sp>
      <p:sp>
        <p:nvSpPr>
          <p:cNvPr id="2" name="Rettangolo 1">
            <a:extLst>
              <a:ext uri="{FF2B5EF4-FFF2-40B4-BE49-F238E27FC236}">
                <a16:creationId xmlns:a16="http://schemas.microsoft.com/office/drawing/2014/main" id="{967E0421-A27D-4A10-8223-80D3F691A9A4}"/>
              </a:ext>
            </a:extLst>
          </p:cNvPr>
          <p:cNvSpPr/>
          <p:nvPr/>
        </p:nvSpPr>
        <p:spPr>
          <a:xfrm>
            <a:off x="3420216" y="4492487"/>
            <a:ext cx="7452075" cy="587212"/>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746055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19708" y="486653"/>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Ricercatori</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Compilazione rendicontazione</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0701FD31-9B77-4955-A8FE-15D55A4AA00C}"/>
              </a:ext>
            </a:extLst>
          </p:cNvPr>
          <p:cNvPicPr>
            <a:picLocks noChangeAspect="1"/>
          </p:cNvPicPr>
          <p:nvPr/>
        </p:nvPicPr>
        <p:blipFill rotWithShape="1">
          <a:blip r:embed="rId4"/>
          <a:srcRect r="48180" b="19057"/>
          <a:stretch/>
        </p:blipFill>
        <p:spPr>
          <a:xfrm>
            <a:off x="544494" y="1954151"/>
            <a:ext cx="5977511" cy="3622131"/>
          </a:xfrm>
          <a:prstGeom prst="rect">
            <a:avLst/>
          </a:prstGeom>
        </p:spPr>
      </p:pic>
      <p:pic>
        <p:nvPicPr>
          <p:cNvPr id="9" name="Immagine 8">
            <a:extLst>
              <a:ext uri="{FF2B5EF4-FFF2-40B4-BE49-F238E27FC236}">
                <a16:creationId xmlns:a16="http://schemas.microsoft.com/office/drawing/2014/main" id="{53B9A19D-3071-4BDA-918C-52FD5CFE6E69}"/>
              </a:ext>
            </a:extLst>
          </p:cNvPr>
          <p:cNvPicPr>
            <a:picLocks noChangeAspect="1"/>
          </p:cNvPicPr>
          <p:nvPr/>
        </p:nvPicPr>
        <p:blipFill rotWithShape="1">
          <a:blip r:embed="rId5"/>
          <a:srcRect l="19011" t="11511" r="13243"/>
          <a:stretch/>
        </p:blipFill>
        <p:spPr>
          <a:xfrm>
            <a:off x="6918482" y="1440720"/>
            <a:ext cx="4523408" cy="4812725"/>
          </a:xfrm>
          <a:prstGeom prst="rect">
            <a:avLst/>
          </a:prstGeom>
        </p:spPr>
      </p:pic>
    </p:spTree>
    <p:extLst>
      <p:ext uri="{BB962C8B-B14F-4D97-AF65-F5344CB8AC3E}">
        <p14:creationId xmlns:p14="http://schemas.microsoft.com/office/powerpoint/2010/main" val="1603349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04158" y="433644"/>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Responsabili scientifici</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Validazione rendicontazione</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BD121709-B4D5-4442-8C69-7C19F4EF9544}"/>
              </a:ext>
            </a:extLst>
          </p:cNvPr>
          <p:cNvPicPr>
            <a:picLocks noChangeAspect="1"/>
          </p:cNvPicPr>
          <p:nvPr/>
        </p:nvPicPr>
        <p:blipFill rotWithShape="1">
          <a:blip r:embed="rId4"/>
          <a:srcRect r="39938" b="17395"/>
          <a:stretch/>
        </p:blipFill>
        <p:spPr>
          <a:xfrm>
            <a:off x="8376745" y="1347789"/>
            <a:ext cx="3232332" cy="3737385"/>
          </a:xfrm>
          <a:prstGeom prst="rect">
            <a:avLst/>
          </a:prstGeom>
        </p:spPr>
      </p:pic>
      <p:pic>
        <p:nvPicPr>
          <p:cNvPr id="13" name="Immagine 12">
            <a:extLst>
              <a:ext uri="{FF2B5EF4-FFF2-40B4-BE49-F238E27FC236}">
                <a16:creationId xmlns:a16="http://schemas.microsoft.com/office/drawing/2014/main" id="{E36E86AF-C6D4-4F79-AD55-1C67C07DB2F8}"/>
              </a:ext>
            </a:extLst>
          </p:cNvPr>
          <p:cNvPicPr>
            <a:picLocks noChangeAspect="1"/>
          </p:cNvPicPr>
          <p:nvPr/>
        </p:nvPicPr>
        <p:blipFill>
          <a:blip r:embed="rId5"/>
          <a:stretch>
            <a:fillRect/>
          </a:stretch>
        </p:blipFill>
        <p:spPr>
          <a:xfrm>
            <a:off x="8254635" y="5085174"/>
            <a:ext cx="2977496" cy="1383057"/>
          </a:xfrm>
          <a:prstGeom prst="rect">
            <a:avLst/>
          </a:prstGeom>
        </p:spPr>
      </p:pic>
      <p:pic>
        <p:nvPicPr>
          <p:cNvPr id="15" name="Immagine 14">
            <a:extLst>
              <a:ext uri="{FF2B5EF4-FFF2-40B4-BE49-F238E27FC236}">
                <a16:creationId xmlns:a16="http://schemas.microsoft.com/office/drawing/2014/main" id="{021F4696-C78C-4049-9E29-BF7BD8DF3074}"/>
              </a:ext>
            </a:extLst>
          </p:cNvPr>
          <p:cNvPicPr>
            <a:picLocks noChangeAspect="1"/>
          </p:cNvPicPr>
          <p:nvPr/>
        </p:nvPicPr>
        <p:blipFill>
          <a:blip r:embed="rId6"/>
          <a:stretch>
            <a:fillRect/>
          </a:stretch>
        </p:blipFill>
        <p:spPr>
          <a:xfrm>
            <a:off x="1781174" y="1811543"/>
            <a:ext cx="6286500" cy="2809875"/>
          </a:xfrm>
          <a:prstGeom prst="rect">
            <a:avLst/>
          </a:prstGeom>
        </p:spPr>
      </p:pic>
    </p:spTree>
    <p:extLst>
      <p:ext uri="{BB962C8B-B14F-4D97-AF65-F5344CB8AC3E}">
        <p14:creationId xmlns:p14="http://schemas.microsoft.com/office/powerpoint/2010/main" val="1751851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0" y="1022637"/>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1319708" y="486653"/>
            <a:ext cx="955258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Referenti amministrativi</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Trasmissione rendicontazioni</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0742746A-E676-4B7F-83A8-96F514FE4C84}"/>
              </a:ext>
            </a:extLst>
          </p:cNvPr>
          <p:cNvPicPr>
            <a:picLocks noChangeAspect="1"/>
          </p:cNvPicPr>
          <p:nvPr/>
        </p:nvPicPr>
        <p:blipFill rotWithShape="1">
          <a:blip r:embed="rId4"/>
          <a:srcRect l="-27718" t="5199" r="55659" b="-5199"/>
          <a:stretch/>
        </p:blipFill>
        <p:spPr>
          <a:xfrm>
            <a:off x="1099930" y="1336964"/>
            <a:ext cx="8785411" cy="4602155"/>
          </a:xfrm>
          <a:prstGeom prst="rect">
            <a:avLst/>
          </a:prstGeom>
        </p:spPr>
      </p:pic>
    </p:spTree>
    <p:extLst>
      <p:ext uri="{BB962C8B-B14F-4D97-AF65-F5344CB8AC3E}">
        <p14:creationId xmlns:p14="http://schemas.microsoft.com/office/powerpoint/2010/main" val="2776127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149412" y="1347955"/>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789621" y="241722"/>
            <a:ext cx="9552583" cy="830956"/>
          </a:xfrm>
          <a:prstGeom prst="rect">
            <a:avLst/>
          </a:prstGeom>
          <a:noFill/>
          <a:ln>
            <a:noFill/>
          </a:ln>
        </p:spPr>
        <p:txBody>
          <a:bodyPr spcFirstLastPara="1" wrap="square" lIns="91425" tIns="45700" rIns="91425" bIns="45700" anchor="t" anchorCtr="0">
            <a:spAutoFit/>
          </a:bodyPr>
          <a:lstStyle/>
          <a:p>
            <a:pPr algn="ctr"/>
            <a:r>
              <a:rPr lang="it-IT" sz="2400" b="1" dirty="0">
                <a:solidFill>
                  <a:srgbClr val="002060"/>
                </a:solidFill>
                <a:latin typeface="Calibri"/>
                <a:cs typeface="Calibri"/>
              </a:rPr>
              <a:t>PUNTI DI ATTENZIONE PER I BENEFICIARI </a:t>
            </a:r>
          </a:p>
          <a:p>
            <a:pPr marL="0" marR="0" lvl="0" indent="0" algn="ctr" rtl="0">
              <a:spcBef>
                <a:spcPts val="0"/>
              </a:spcBef>
              <a:spcAft>
                <a:spcPts val="0"/>
              </a:spcAft>
              <a:buNone/>
            </a:pPr>
            <a:r>
              <a:rPr lang="it-IT" sz="2400" b="1" dirty="0">
                <a:solidFill>
                  <a:srgbClr val="002060"/>
                </a:solidFill>
                <a:latin typeface="Calibri"/>
                <a:ea typeface="Calibri"/>
                <a:cs typeface="Calibri"/>
                <a:sym typeface="Calibri"/>
              </a:rPr>
              <a:t>Rendicontazioni – mail ricercatori</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F212ABE1-4C70-AA59-0D09-79AE81E24C2E}"/>
              </a:ext>
            </a:extLst>
          </p:cNvPr>
          <p:cNvPicPr>
            <a:picLocks noChangeAspect="1"/>
          </p:cNvPicPr>
          <p:nvPr/>
        </p:nvPicPr>
        <p:blipFill>
          <a:blip r:embed="rId4"/>
          <a:stretch>
            <a:fillRect/>
          </a:stretch>
        </p:blipFill>
        <p:spPr>
          <a:xfrm>
            <a:off x="4637805" y="977900"/>
            <a:ext cx="6616700" cy="5486212"/>
          </a:xfrm>
          <a:prstGeom prst="rect">
            <a:avLst/>
          </a:prstGeom>
        </p:spPr>
      </p:pic>
    </p:spTree>
    <p:extLst>
      <p:ext uri="{BB962C8B-B14F-4D97-AF65-F5344CB8AC3E}">
        <p14:creationId xmlns:p14="http://schemas.microsoft.com/office/powerpoint/2010/main" val="3202290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149412" y="1347955"/>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789621" y="393888"/>
            <a:ext cx="9552583" cy="954067"/>
          </a:xfrm>
          <a:prstGeom prst="rect">
            <a:avLst/>
          </a:prstGeom>
          <a:noFill/>
          <a:ln>
            <a:noFill/>
          </a:ln>
        </p:spPr>
        <p:txBody>
          <a:bodyPr spcFirstLastPara="1" wrap="square" lIns="91425" tIns="45700" rIns="91425" bIns="45700" anchor="t" anchorCtr="0">
            <a:spAutoFit/>
          </a:bodyPr>
          <a:lstStyle/>
          <a:p>
            <a:pPr algn="ctr"/>
            <a:r>
              <a:rPr lang="it-IT" sz="2800" b="1" dirty="0">
                <a:solidFill>
                  <a:srgbClr val="002060"/>
                </a:solidFill>
                <a:latin typeface="Calibri"/>
                <a:cs typeface="Calibri"/>
              </a:rPr>
              <a:t>PUNTI DI ATTENZIONE PER I BENEFICIARI </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Rendicontazioni – 1° PERIODO</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2325C62C-6B7C-A483-D46B-D918ACC922B9}"/>
              </a:ext>
            </a:extLst>
          </p:cNvPr>
          <p:cNvSpPr txBox="1"/>
          <p:nvPr/>
        </p:nvSpPr>
        <p:spPr>
          <a:xfrm>
            <a:off x="3711760" y="2180347"/>
            <a:ext cx="7112779" cy="2677656"/>
          </a:xfrm>
          <a:prstGeom prst="rect">
            <a:avLst/>
          </a:prstGeom>
          <a:noFill/>
        </p:spPr>
        <p:txBody>
          <a:bodyPr wrap="square" rtlCol="0">
            <a:spAutoFit/>
          </a:bodyPr>
          <a:lstStyle/>
          <a:p>
            <a:r>
              <a:rPr lang="it-IT" sz="2800" b="1" dirty="0">
                <a:solidFill>
                  <a:srgbClr val="002060"/>
                </a:solidFill>
                <a:latin typeface="Calibri"/>
                <a:cs typeface="Calibri"/>
              </a:rPr>
              <a:t>- il primo periodo di rendicontazione, contrariamente ai successivi, ha una durata variabile e calcolata direttamente dal sistema a partire dalla data di inizio attività inserita a sistema dal beneficiario in fase di caricamento candidatura;</a:t>
            </a:r>
          </a:p>
        </p:txBody>
      </p:sp>
    </p:spTree>
    <p:extLst>
      <p:ext uri="{BB962C8B-B14F-4D97-AF65-F5344CB8AC3E}">
        <p14:creationId xmlns:p14="http://schemas.microsoft.com/office/powerpoint/2010/main" val="4096206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149412" y="1347955"/>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789621" y="393888"/>
            <a:ext cx="9552583" cy="954067"/>
          </a:xfrm>
          <a:prstGeom prst="rect">
            <a:avLst/>
          </a:prstGeom>
          <a:noFill/>
          <a:ln>
            <a:noFill/>
          </a:ln>
        </p:spPr>
        <p:txBody>
          <a:bodyPr spcFirstLastPara="1" wrap="square" lIns="91425" tIns="45700" rIns="91425" bIns="45700" anchor="t" anchorCtr="0">
            <a:spAutoFit/>
          </a:bodyPr>
          <a:lstStyle/>
          <a:p>
            <a:pPr algn="ctr"/>
            <a:r>
              <a:rPr lang="it-IT" sz="2800" b="1" dirty="0">
                <a:solidFill>
                  <a:srgbClr val="002060"/>
                </a:solidFill>
                <a:latin typeface="Calibri"/>
                <a:cs typeface="Calibri"/>
              </a:rPr>
              <a:t>PUNTI DI ATTENZIONE PER I BENEFICIARI </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Rendicontazioni - SOSPENSIONI</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2325C62C-6B7C-A483-D46B-D918ACC922B9}"/>
              </a:ext>
            </a:extLst>
          </p:cNvPr>
          <p:cNvSpPr txBox="1"/>
          <p:nvPr/>
        </p:nvSpPr>
        <p:spPr>
          <a:xfrm>
            <a:off x="3711760" y="2180347"/>
            <a:ext cx="7112779" cy="3970318"/>
          </a:xfrm>
          <a:prstGeom prst="rect">
            <a:avLst/>
          </a:prstGeom>
          <a:noFill/>
        </p:spPr>
        <p:txBody>
          <a:bodyPr wrap="square" rtlCol="0">
            <a:spAutoFit/>
          </a:bodyPr>
          <a:lstStyle/>
          <a:p>
            <a:pPr marL="457200" indent="-457200">
              <a:buFontTx/>
              <a:buChar char="-"/>
            </a:pPr>
            <a:r>
              <a:rPr lang="it-IT" sz="2800" b="1" dirty="0">
                <a:solidFill>
                  <a:srgbClr val="002060"/>
                </a:solidFill>
                <a:latin typeface="Calibri"/>
                <a:cs typeface="Calibri"/>
              </a:rPr>
              <a:t>se il periodo di rendicontazione è  interessato da una </a:t>
            </a:r>
            <a:r>
              <a:rPr lang="it-IT" sz="2800" b="1" u="sng" dirty="0">
                <a:solidFill>
                  <a:srgbClr val="002060"/>
                </a:solidFill>
                <a:latin typeface="Calibri"/>
                <a:cs typeface="Calibri"/>
              </a:rPr>
              <a:t>sospensione, sia provvisoria (maternità/grave malattia) che definitiva (dimissioni</a:t>
            </a:r>
            <a:r>
              <a:rPr lang="it-IT" sz="2800" b="1" dirty="0">
                <a:solidFill>
                  <a:srgbClr val="002060"/>
                </a:solidFill>
                <a:latin typeface="Calibri"/>
                <a:cs typeface="Calibri"/>
              </a:rPr>
              <a:t>), il sistema propone al ricercatore il periodo di reale attività. </a:t>
            </a:r>
          </a:p>
          <a:p>
            <a:pPr marL="457200" indent="-457200">
              <a:buFontTx/>
              <a:buChar char="-"/>
            </a:pPr>
            <a:r>
              <a:rPr lang="it-IT" sz="2800" b="1" dirty="0">
                <a:solidFill>
                  <a:srgbClr val="002060"/>
                </a:solidFill>
                <a:latin typeface="Calibri"/>
                <a:cs typeface="Calibri"/>
              </a:rPr>
              <a:t>Affinché questo succeda, però, è estremamente importante che l’ateneo comunichi al </a:t>
            </a:r>
            <a:r>
              <a:rPr lang="it-IT" sz="2800" b="1" u="sng" dirty="0">
                <a:solidFill>
                  <a:srgbClr val="002060"/>
                </a:solidFill>
                <a:latin typeface="Calibri"/>
                <a:cs typeface="Calibri"/>
              </a:rPr>
              <a:t>MUR tempestivamente la sospensione</a:t>
            </a:r>
            <a:r>
              <a:rPr lang="it-IT" sz="2800" b="1" dirty="0">
                <a:solidFill>
                  <a:srgbClr val="002060"/>
                </a:solidFill>
                <a:latin typeface="Calibri"/>
                <a:cs typeface="Calibri"/>
              </a:rPr>
              <a:t>  (nota </a:t>
            </a:r>
            <a:r>
              <a:rPr lang="it-IT" sz="2800" b="1" dirty="0" err="1">
                <a:solidFill>
                  <a:srgbClr val="002060"/>
                </a:solidFill>
                <a:latin typeface="Calibri"/>
                <a:cs typeface="Calibri"/>
              </a:rPr>
              <a:t>pec</a:t>
            </a:r>
            <a:r>
              <a:rPr lang="it-IT" sz="2800" b="1" dirty="0">
                <a:solidFill>
                  <a:srgbClr val="002060"/>
                </a:solidFill>
                <a:latin typeface="Calibri"/>
                <a:cs typeface="Calibri"/>
              </a:rPr>
              <a:t>);</a:t>
            </a:r>
          </a:p>
        </p:txBody>
      </p:sp>
    </p:spTree>
    <p:extLst>
      <p:ext uri="{BB962C8B-B14F-4D97-AF65-F5344CB8AC3E}">
        <p14:creationId xmlns:p14="http://schemas.microsoft.com/office/powerpoint/2010/main" val="3516576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149412" y="1347955"/>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789621" y="393888"/>
            <a:ext cx="9552583" cy="954067"/>
          </a:xfrm>
          <a:prstGeom prst="rect">
            <a:avLst/>
          </a:prstGeom>
          <a:noFill/>
          <a:ln>
            <a:noFill/>
          </a:ln>
        </p:spPr>
        <p:txBody>
          <a:bodyPr spcFirstLastPara="1" wrap="square" lIns="91425" tIns="45700" rIns="91425" bIns="45700" anchor="t" anchorCtr="0">
            <a:spAutoFit/>
          </a:bodyPr>
          <a:lstStyle/>
          <a:p>
            <a:pPr algn="ctr"/>
            <a:r>
              <a:rPr lang="it-IT" sz="2800" b="1" dirty="0">
                <a:solidFill>
                  <a:srgbClr val="002060"/>
                </a:solidFill>
                <a:latin typeface="Calibri"/>
                <a:cs typeface="Calibri"/>
              </a:rPr>
              <a:t>PUNTI DI ATTENZIONE PER I BENEFICIARI </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Rendicontazioni – RICERCATORI DIMISSIONARI</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2325C62C-6B7C-A483-D46B-D918ACC922B9}"/>
              </a:ext>
            </a:extLst>
          </p:cNvPr>
          <p:cNvSpPr txBox="1"/>
          <p:nvPr/>
        </p:nvSpPr>
        <p:spPr>
          <a:xfrm>
            <a:off x="3711760" y="2180347"/>
            <a:ext cx="7112779" cy="3539430"/>
          </a:xfrm>
          <a:prstGeom prst="rect">
            <a:avLst/>
          </a:prstGeom>
          <a:noFill/>
        </p:spPr>
        <p:txBody>
          <a:bodyPr wrap="square" rtlCol="0">
            <a:spAutoFit/>
          </a:bodyPr>
          <a:lstStyle/>
          <a:p>
            <a:pPr marL="457200" indent="-457200">
              <a:buFontTx/>
              <a:buChar char="-"/>
            </a:pPr>
            <a:r>
              <a:rPr lang="it-IT" sz="2800" b="1" dirty="0">
                <a:solidFill>
                  <a:srgbClr val="002060"/>
                </a:solidFill>
                <a:latin typeface="Calibri"/>
                <a:cs typeface="Calibri"/>
              </a:rPr>
              <a:t>anche i </a:t>
            </a:r>
            <a:r>
              <a:rPr lang="it-IT" sz="2800" b="1" u="sng" dirty="0">
                <a:solidFill>
                  <a:srgbClr val="002060"/>
                </a:solidFill>
                <a:latin typeface="Calibri"/>
                <a:cs typeface="Calibri"/>
              </a:rPr>
              <a:t>ricercatori dimissionari </a:t>
            </a:r>
            <a:r>
              <a:rPr lang="it-IT" sz="2800" b="1" dirty="0">
                <a:solidFill>
                  <a:srgbClr val="002060"/>
                </a:solidFill>
                <a:latin typeface="Calibri"/>
                <a:cs typeface="Calibri"/>
              </a:rPr>
              <a:t>dovranno rendicontare l’attività svolta prima delle dimissioni. </a:t>
            </a:r>
          </a:p>
          <a:p>
            <a:pPr marL="457200" indent="-457200">
              <a:buFontTx/>
              <a:buChar char="-"/>
            </a:pPr>
            <a:r>
              <a:rPr lang="it-IT" sz="2800" b="1" dirty="0">
                <a:solidFill>
                  <a:srgbClr val="002060"/>
                </a:solidFill>
                <a:latin typeface="Calibri"/>
                <a:cs typeface="Calibri"/>
              </a:rPr>
              <a:t>Questo al fine di veder riconosciuto il, seppur parziale, finanziamento comunitario spettante;</a:t>
            </a:r>
          </a:p>
          <a:p>
            <a:pPr marL="457200" indent="-457200">
              <a:buFontTx/>
              <a:buChar char="-"/>
            </a:pPr>
            <a:r>
              <a:rPr lang="it-IT" sz="2800" b="1" dirty="0">
                <a:solidFill>
                  <a:srgbClr val="002060"/>
                </a:solidFill>
                <a:latin typeface="Calibri"/>
                <a:cs typeface="Calibri"/>
              </a:rPr>
              <a:t>N. 2067 RICERCATORI</a:t>
            </a:r>
          </a:p>
          <a:p>
            <a:r>
              <a:rPr lang="it-IT" sz="2800" b="1" dirty="0">
                <a:solidFill>
                  <a:srgbClr val="002060"/>
                </a:solidFill>
                <a:latin typeface="Calibri"/>
                <a:cs typeface="Calibri"/>
              </a:rPr>
              <a:t> </a:t>
            </a:r>
          </a:p>
        </p:txBody>
      </p:sp>
    </p:spTree>
    <p:extLst>
      <p:ext uri="{BB962C8B-B14F-4D97-AF65-F5344CB8AC3E}">
        <p14:creationId xmlns:p14="http://schemas.microsoft.com/office/powerpoint/2010/main" val="1348600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149412" y="1347955"/>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789621" y="393888"/>
            <a:ext cx="9552583" cy="954067"/>
          </a:xfrm>
          <a:prstGeom prst="rect">
            <a:avLst/>
          </a:prstGeom>
          <a:noFill/>
          <a:ln>
            <a:noFill/>
          </a:ln>
        </p:spPr>
        <p:txBody>
          <a:bodyPr spcFirstLastPara="1" wrap="square" lIns="91425" tIns="45700" rIns="91425" bIns="45700" anchor="t" anchorCtr="0">
            <a:spAutoFit/>
          </a:bodyPr>
          <a:lstStyle/>
          <a:p>
            <a:pPr algn="ctr"/>
            <a:r>
              <a:rPr lang="it-IT" sz="2800" b="1" dirty="0">
                <a:solidFill>
                  <a:srgbClr val="002060"/>
                </a:solidFill>
                <a:latin typeface="Calibri"/>
                <a:cs typeface="Calibri"/>
              </a:rPr>
              <a:t>PUNTI DI ATTENZIONE PER I BENEFICIARI </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Rendicontazioni – REFERENTI SCIENTIFICI</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2325C62C-6B7C-A483-D46B-D918ACC922B9}"/>
              </a:ext>
            </a:extLst>
          </p:cNvPr>
          <p:cNvSpPr txBox="1"/>
          <p:nvPr/>
        </p:nvSpPr>
        <p:spPr>
          <a:xfrm>
            <a:off x="3711760" y="2180347"/>
            <a:ext cx="7112779" cy="2246769"/>
          </a:xfrm>
          <a:prstGeom prst="rect">
            <a:avLst/>
          </a:prstGeom>
          <a:noFill/>
        </p:spPr>
        <p:txBody>
          <a:bodyPr wrap="square" rtlCol="0">
            <a:spAutoFit/>
          </a:bodyPr>
          <a:lstStyle/>
          <a:p>
            <a:pPr marL="457200" indent="-457200">
              <a:buFontTx/>
              <a:buChar char="-"/>
            </a:pPr>
            <a:r>
              <a:rPr lang="it-IT" sz="2800" b="1" dirty="0">
                <a:solidFill>
                  <a:srgbClr val="002060"/>
                </a:solidFill>
                <a:latin typeface="Calibri"/>
                <a:cs typeface="Calibri"/>
              </a:rPr>
              <a:t>invitare gli atenei che non l’avessero già fatto, a compilare la sezione dedicata ai dati sui referenti scientifici, visto il ruolo che questi ultimi hanno nella fase di rendicontazione; </a:t>
            </a:r>
          </a:p>
        </p:txBody>
      </p:sp>
    </p:spTree>
    <p:extLst>
      <p:ext uri="{BB962C8B-B14F-4D97-AF65-F5344CB8AC3E}">
        <p14:creationId xmlns:p14="http://schemas.microsoft.com/office/powerpoint/2010/main" val="92842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8309"/>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899352" y="368104"/>
            <a:ext cx="9552583" cy="461624"/>
          </a:xfrm>
          <a:prstGeom prst="rect">
            <a:avLst/>
          </a:prstGeom>
          <a:noFill/>
          <a:ln>
            <a:noFill/>
          </a:ln>
        </p:spPr>
        <p:txBody>
          <a:bodyPr spcFirstLastPara="1" wrap="square" lIns="91425" tIns="45700" rIns="91425" bIns="45700" anchor="t" anchorCtr="0">
            <a:spAutoFit/>
          </a:bodyPr>
          <a:lstStyle/>
          <a:p>
            <a:pPr algn="ctr"/>
            <a:r>
              <a:rPr lang="it-IT" sz="2400" dirty="0">
                <a:solidFill>
                  <a:srgbClr val="002060"/>
                </a:solidFill>
                <a:latin typeface="Calibri"/>
                <a:ea typeface="Calibri"/>
                <a:cs typeface="Calibri"/>
                <a:sym typeface="Calibri"/>
              </a:rPr>
              <a:t>Chiusura delle candidature e trasmissione al MUR</a:t>
            </a:r>
          </a:p>
        </p:txBody>
      </p:sp>
      <p:sp>
        <p:nvSpPr>
          <p:cNvPr id="6" name="CasellaDiTesto 5">
            <a:extLst>
              <a:ext uri="{FF2B5EF4-FFF2-40B4-BE49-F238E27FC236}">
                <a16:creationId xmlns:a16="http://schemas.microsoft.com/office/drawing/2014/main" id="{840D9E93-0F3E-978F-4A70-2244BE0E2751}"/>
              </a:ext>
            </a:extLst>
          </p:cNvPr>
          <p:cNvSpPr txBox="1"/>
          <p:nvPr/>
        </p:nvSpPr>
        <p:spPr>
          <a:xfrm>
            <a:off x="3819713" y="2543570"/>
            <a:ext cx="8365611" cy="2031325"/>
          </a:xfrm>
          <a:prstGeom prst="rect">
            <a:avLst/>
          </a:prstGeom>
          <a:noFill/>
          <a:ln>
            <a:solidFill>
              <a:schemeClr val="bg1"/>
            </a:solidFill>
          </a:ln>
        </p:spPr>
        <p:txBody>
          <a:bodyPr wrap="square" rtlCol="0">
            <a:spAutoFit/>
          </a:bodyPr>
          <a:lstStyle/>
          <a:p>
            <a:pPr algn="ctr"/>
            <a:r>
              <a:rPr lang="it-IT" sz="2800" b="1" dirty="0">
                <a:solidFill>
                  <a:srgbClr val="002060"/>
                </a:solidFill>
                <a:latin typeface="Calibri" panose="020F0502020204030204" pitchFamily="34" charset="0"/>
                <a:cs typeface="Calibri" panose="020F0502020204030204" pitchFamily="34" charset="0"/>
              </a:rPr>
              <a:t>N. 14 Atenei devono chiudere le candidature</a:t>
            </a:r>
          </a:p>
          <a:p>
            <a:pPr algn="ctr"/>
            <a:endParaRPr lang="it-IT" sz="2800" b="1" dirty="0">
              <a:solidFill>
                <a:srgbClr val="002060"/>
              </a:solidFill>
              <a:latin typeface="Calibri" panose="020F0502020204030204" pitchFamily="34" charset="0"/>
              <a:cs typeface="Calibri" panose="020F0502020204030204" pitchFamily="34" charset="0"/>
            </a:endParaRPr>
          </a:p>
          <a:p>
            <a:pPr algn="ctr"/>
            <a:r>
              <a:rPr lang="it-IT" sz="2800" b="1" dirty="0">
                <a:solidFill>
                  <a:srgbClr val="002060"/>
                </a:solidFill>
                <a:latin typeface="Calibri" panose="020F0502020204030204" pitchFamily="34" charset="0"/>
                <a:cs typeface="Calibri" panose="020F0502020204030204" pitchFamily="34" charset="0"/>
              </a:rPr>
              <a:t>Chiudi e trasmetti/CONVALIDA</a:t>
            </a:r>
          </a:p>
          <a:p>
            <a:endParaRPr lang="it-IT" sz="2800" dirty="0">
              <a:solidFill>
                <a:srgbClr val="002060"/>
              </a:solidFill>
            </a:endParaRPr>
          </a:p>
          <a:p>
            <a:endParaRPr lang="it-IT" dirty="0"/>
          </a:p>
        </p:txBody>
      </p:sp>
      <p:pic>
        <p:nvPicPr>
          <p:cNvPr id="13" name="Google Shape;106;p2">
            <a:extLst>
              <a:ext uri="{FF2B5EF4-FFF2-40B4-BE49-F238E27FC236}">
                <a16:creationId xmlns:a16="http://schemas.microsoft.com/office/drawing/2014/main" id="{DA1840E9-2B71-AF34-AFD4-26C134584F42}"/>
              </a:ext>
            </a:extLst>
          </p:cNvPr>
          <p:cNvPicPr preferRelativeResize="0"/>
          <p:nvPr/>
        </p:nvPicPr>
        <p:blipFill rotWithShape="1">
          <a:blip r:embed="rId3">
            <a:alphaModFix/>
          </a:blip>
          <a:srcRect t="10250" r="60460" b="6817"/>
          <a:stretch/>
        </p:blipFill>
        <p:spPr>
          <a:xfrm>
            <a:off x="654912" y="1172971"/>
            <a:ext cx="4012452" cy="4733790"/>
          </a:xfrm>
          <a:prstGeom prst="rect">
            <a:avLst/>
          </a:prstGeom>
          <a:noFill/>
          <a:ln>
            <a:noFill/>
          </a:ln>
        </p:spPr>
      </p:pic>
    </p:spTree>
    <p:extLst>
      <p:ext uri="{BB962C8B-B14F-4D97-AF65-F5344CB8AC3E}">
        <p14:creationId xmlns:p14="http://schemas.microsoft.com/office/powerpoint/2010/main" val="1446632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27;p69">
            <a:extLst>
              <a:ext uri="{FF2B5EF4-FFF2-40B4-BE49-F238E27FC236}">
                <a16:creationId xmlns:a16="http://schemas.microsoft.com/office/drawing/2014/main" id="{0AC4102B-50C6-39C2-EEDA-DD2C442800DB}"/>
              </a:ext>
            </a:extLst>
          </p:cNvPr>
          <p:cNvPicPr preferRelativeResize="0"/>
          <p:nvPr/>
        </p:nvPicPr>
        <p:blipFill rotWithShape="1">
          <a:blip r:embed="rId3">
            <a:alphaModFix/>
          </a:blip>
          <a:srcRect t="10446" r="66232" b="8450"/>
          <a:stretch/>
        </p:blipFill>
        <p:spPr>
          <a:xfrm>
            <a:off x="149412" y="1347955"/>
            <a:ext cx="3562348" cy="4812725"/>
          </a:xfrm>
          <a:prstGeom prst="rect">
            <a:avLst/>
          </a:prstGeom>
          <a:noFill/>
          <a:ln>
            <a:noFill/>
          </a:ln>
        </p:spPr>
      </p:pic>
      <p:sp>
        <p:nvSpPr>
          <p:cNvPr id="3" name="Google Shape;791;p17">
            <a:extLst>
              <a:ext uri="{FF2B5EF4-FFF2-40B4-BE49-F238E27FC236}">
                <a16:creationId xmlns:a16="http://schemas.microsoft.com/office/drawing/2014/main" id="{9C8D27D9-4718-1718-B8CF-41BCF1B78CE9}"/>
              </a:ext>
            </a:extLst>
          </p:cNvPr>
          <p:cNvSpPr txBox="1"/>
          <p:nvPr/>
        </p:nvSpPr>
        <p:spPr>
          <a:xfrm>
            <a:off x="816125" y="641078"/>
            <a:ext cx="9552583" cy="954067"/>
          </a:xfrm>
          <a:prstGeom prst="rect">
            <a:avLst/>
          </a:prstGeom>
          <a:noFill/>
          <a:ln>
            <a:noFill/>
          </a:ln>
        </p:spPr>
        <p:txBody>
          <a:bodyPr spcFirstLastPara="1" wrap="square" lIns="91425" tIns="45700" rIns="91425" bIns="45700" anchor="t" anchorCtr="0">
            <a:spAutoFit/>
          </a:bodyPr>
          <a:lstStyle/>
          <a:p>
            <a:pPr algn="ctr"/>
            <a:r>
              <a:rPr lang="it-IT" sz="2800" b="1" dirty="0">
                <a:solidFill>
                  <a:srgbClr val="002060"/>
                </a:solidFill>
                <a:latin typeface="Calibri"/>
                <a:cs typeface="Calibri"/>
              </a:rPr>
              <a:t>PUNTI DI ATTENZIONE PER I BENEFICIARI </a:t>
            </a:r>
          </a:p>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Rendicontazioni – REFERENTI AMMINISTRATIVI</a:t>
            </a:r>
          </a:p>
        </p:txBody>
      </p:sp>
      <p:sp>
        <p:nvSpPr>
          <p:cNvPr id="7" name="Rettangolo con due angoli in diagonale arrotondati 4">
            <a:extLst>
              <a:ext uri="{FF2B5EF4-FFF2-40B4-BE49-F238E27FC236}">
                <a16:creationId xmlns:a16="http://schemas.microsoft.com/office/drawing/2014/main" id="{02B437B1-9F5D-4FBF-80DE-E9ACEDBD6A4D}"/>
              </a:ext>
            </a:extLst>
          </p:cNvPr>
          <p:cNvSpPr/>
          <p:nvPr/>
        </p:nvSpPr>
        <p:spPr>
          <a:xfrm>
            <a:off x="149412" y="177552"/>
            <a:ext cx="1186207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2325C62C-6B7C-A483-D46B-D918ACC922B9}"/>
              </a:ext>
            </a:extLst>
          </p:cNvPr>
          <p:cNvSpPr txBox="1"/>
          <p:nvPr/>
        </p:nvSpPr>
        <p:spPr>
          <a:xfrm>
            <a:off x="3711760" y="2180347"/>
            <a:ext cx="7112779" cy="3539430"/>
          </a:xfrm>
          <a:prstGeom prst="rect">
            <a:avLst/>
          </a:prstGeom>
          <a:noFill/>
        </p:spPr>
        <p:txBody>
          <a:bodyPr wrap="square" rtlCol="0">
            <a:spAutoFit/>
          </a:bodyPr>
          <a:lstStyle/>
          <a:p>
            <a:pPr marL="457200" indent="-457200">
              <a:buFontTx/>
              <a:buChar char="-"/>
            </a:pPr>
            <a:r>
              <a:rPr lang="it-IT" sz="2800" b="1" dirty="0">
                <a:solidFill>
                  <a:srgbClr val="002060"/>
                </a:solidFill>
                <a:latin typeface="Calibri"/>
                <a:cs typeface="Calibri"/>
              </a:rPr>
              <a:t>il referente amministrativo può inviare la rendicontazione al MUR solo quando tutti i responsabili scientifici hanno trasmesso le rendicontazioni dei ricercatori di competenza, non sono previsti invii parziali. </a:t>
            </a:r>
          </a:p>
          <a:p>
            <a:pPr marL="457200" indent="-457200">
              <a:buFontTx/>
              <a:buChar char="-"/>
            </a:pPr>
            <a:r>
              <a:rPr lang="it-IT" sz="2800" b="1" dirty="0">
                <a:solidFill>
                  <a:srgbClr val="002060"/>
                </a:solidFill>
                <a:latin typeface="Calibri"/>
                <a:cs typeface="Calibri"/>
              </a:rPr>
              <a:t>Il referente amministrativo farà due invii al MUR, uno per ogni tematica.</a:t>
            </a:r>
          </a:p>
        </p:txBody>
      </p:sp>
    </p:spTree>
    <p:extLst>
      <p:ext uri="{BB962C8B-B14F-4D97-AF65-F5344CB8AC3E}">
        <p14:creationId xmlns:p14="http://schemas.microsoft.com/office/powerpoint/2010/main" val="2557545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17"/>
          <p:cNvSpPr txBox="1"/>
          <p:nvPr/>
        </p:nvSpPr>
        <p:spPr>
          <a:xfrm>
            <a:off x="3926209" y="1989565"/>
            <a:ext cx="7892929"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fase di debriefing .. le domande pervenute!!! </a:t>
            </a:r>
          </a:p>
        </p:txBody>
      </p:sp>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Schermata 2022-04-01 alle 16.45.41</a:t>
            </a:r>
          </a:p>
        </p:txBody>
      </p:sp>
      <p:pic>
        <p:nvPicPr>
          <p:cNvPr id="2" name="Immagine 1">
            <a:extLst>
              <a:ext uri="{FF2B5EF4-FFF2-40B4-BE49-F238E27FC236}">
                <a16:creationId xmlns:a16="http://schemas.microsoft.com/office/drawing/2014/main" id="{B39C06A5-3E42-D519-4A0E-D5D9DF908343}"/>
              </a:ext>
            </a:extLst>
          </p:cNvPr>
          <p:cNvPicPr>
            <a:picLocks noChangeAspect="1"/>
          </p:cNvPicPr>
          <p:nvPr/>
        </p:nvPicPr>
        <p:blipFill>
          <a:blip r:embed="rId3"/>
          <a:stretch>
            <a:fillRect/>
          </a:stretch>
        </p:blipFill>
        <p:spPr>
          <a:xfrm>
            <a:off x="372862" y="1361907"/>
            <a:ext cx="3644900" cy="4711700"/>
          </a:xfrm>
          <a:prstGeom prst="rect">
            <a:avLst/>
          </a:prstGeom>
        </p:spPr>
      </p:pic>
    </p:spTree>
    <p:extLst>
      <p:ext uri="{BB962C8B-B14F-4D97-AF65-F5344CB8AC3E}">
        <p14:creationId xmlns:p14="http://schemas.microsoft.com/office/powerpoint/2010/main" val="2022870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17"/>
          <p:cNvSpPr txBox="1"/>
          <p:nvPr/>
        </p:nvSpPr>
        <p:spPr>
          <a:xfrm>
            <a:off x="4250912" y="1471781"/>
            <a:ext cx="7858297" cy="4339609"/>
          </a:xfrm>
          <a:prstGeom prst="rect">
            <a:avLst/>
          </a:prstGeom>
          <a:noFill/>
          <a:ln>
            <a:noFill/>
          </a:ln>
        </p:spPr>
        <p:txBody>
          <a:bodyPr spcFirstLastPara="1" wrap="square" lIns="91425" tIns="45700" rIns="91425" bIns="45700" anchor="t" anchorCtr="0">
            <a:spAutoFit/>
          </a:bodyPr>
          <a:lstStyle/>
          <a:p>
            <a:pPr lvl="0" algn="ctr"/>
            <a:r>
              <a:rPr lang="it-IT" sz="2800" b="1" dirty="0">
                <a:solidFill>
                  <a:srgbClr val="002060"/>
                </a:solidFill>
                <a:latin typeface="Calibri"/>
                <a:ea typeface="Calibri"/>
                <a:cs typeface="Calibri"/>
                <a:sym typeface="Calibri"/>
              </a:rPr>
              <a:t>ART. 5, COMMA 9  DM 1062/2021</a:t>
            </a:r>
          </a:p>
          <a:p>
            <a:pPr lvl="0" algn="ctr"/>
            <a:endParaRPr lang="it-IT" sz="2800" b="1" dirty="0">
              <a:solidFill>
                <a:srgbClr val="002060"/>
              </a:solidFill>
              <a:latin typeface="Calibri"/>
              <a:ea typeface="Calibri"/>
              <a:cs typeface="Calibri"/>
              <a:sym typeface="Calibri"/>
            </a:endParaRPr>
          </a:p>
          <a:p>
            <a:r>
              <a:rPr lang="it-IT" sz="2400" i="1" dirty="0">
                <a:solidFill>
                  <a:srgbClr val="002060"/>
                </a:solidFill>
                <a:latin typeface="Calibri"/>
                <a:ea typeface="Calibri"/>
                <a:cs typeface="Calibri"/>
                <a:sym typeface="Calibri"/>
              </a:rPr>
              <a:t>«Completata la verifica di ammissibilità, è data comunicazione – da parte dell’Ufficio III, mediante pubblicazione all’indirizzo http://www.ponricerca.gov.it/siri dei contratti di ricerca attivati nell’ambito delle risorse </a:t>
            </a:r>
            <a:r>
              <a:rPr lang="it-IT" sz="2400" i="1" dirty="0" err="1">
                <a:solidFill>
                  <a:srgbClr val="002060"/>
                </a:solidFill>
                <a:latin typeface="Calibri"/>
                <a:ea typeface="Calibri"/>
                <a:cs typeface="Calibri"/>
                <a:sym typeface="Calibri"/>
              </a:rPr>
              <a:t>gà</a:t>
            </a:r>
            <a:r>
              <a:rPr lang="it-IT" sz="2400" i="1" dirty="0">
                <a:solidFill>
                  <a:srgbClr val="002060"/>
                </a:solidFill>
                <a:latin typeface="Calibri"/>
                <a:ea typeface="Calibri"/>
                <a:cs typeface="Calibri"/>
                <a:sym typeface="Calibri"/>
              </a:rPr>
              <a:t>̀ assegnate ai sensi dell’art. 1 del presente Decreto e </a:t>
            </a:r>
            <a:r>
              <a:rPr lang="it-IT" sz="2400" b="1" i="1" dirty="0">
                <a:solidFill>
                  <a:srgbClr val="002060"/>
                </a:solidFill>
                <a:latin typeface="Calibri"/>
                <a:ea typeface="Calibri"/>
                <a:cs typeface="Calibri"/>
                <a:sym typeface="Calibri"/>
              </a:rPr>
              <a:t>della quantificazione dell’importo complessivo destinato al finanziamento dei ricercatori selezionati nell’ambito delle citate risorse assegnate.</a:t>
            </a:r>
            <a:r>
              <a:rPr lang="it-IT" sz="2400" dirty="0">
                <a:solidFill>
                  <a:srgbClr val="002060"/>
                </a:solidFill>
                <a:latin typeface="Calibri"/>
                <a:ea typeface="Calibri"/>
                <a:cs typeface="Calibri"/>
                <a:sym typeface="Calibri"/>
              </a:rPr>
              <a:t>» </a:t>
            </a:r>
          </a:p>
          <a:p>
            <a:pPr marL="342900" lvl="0" indent="-342900">
              <a:buFont typeface="Arial" panose="020B0604020202020204" pitchFamily="34" charset="0"/>
              <a:buChar char="•"/>
            </a:pPr>
            <a:endParaRPr lang="it-IT" sz="2800" dirty="0">
              <a:solidFill>
                <a:srgbClr val="002060"/>
              </a:solidFill>
              <a:latin typeface="Calibri"/>
              <a:ea typeface="Calibri"/>
              <a:cs typeface="Calibri"/>
              <a:sym typeface="Calibri"/>
            </a:endParaRPr>
          </a:p>
        </p:txBody>
      </p:sp>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Google Shape;95;g1013f7051f6_0_137">
            <a:extLst>
              <a:ext uri="{FF2B5EF4-FFF2-40B4-BE49-F238E27FC236}">
                <a16:creationId xmlns:a16="http://schemas.microsoft.com/office/drawing/2014/main" id="{7E7AFD28-4E7B-87B9-FB59-196CCC7C9700}"/>
              </a:ext>
            </a:extLst>
          </p:cNvPr>
          <p:cNvPicPr preferRelativeResize="0"/>
          <p:nvPr/>
        </p:nvPicPr>
        <p:blipFill rotWithShape="1">
          <a:blip r:embed="rId3">
            <a:alphaModFix/>
          </a:blip>
          <a:srcRect t="9010" r="62572" b="7251"/>
          <a:stretch/>
        </p:blipFill>
        <p:spPr>
          <a:xfrm>
            <a:off x="372862" y="1255755"/>
            <a:ext cx="3958451" cy="4981421"/>
          </a:xfrm>
          <a:prstGeom prst="rect">
            <a:avLst/>
          </a:prstGeom>
          <a:noFill/>
          <a:ln>
            <a:noFill/>
          </a:ln>
        </p:spPr>
      </p:pic>
      <p:sp>
        <p:nvSpPr>
          <p:cNvPr id="6" name="Google Shape;791;p17">
            <a:extLst>
              <a:ext uri="{FF2B5EF4-FFF2-40B4-BE49-F238E27FC236}">
                <a16:creationId xmlns:a16="http://schemas.microsoft.com/office/drawing/2014/main" id="{B6832E0D-F848-5D91-D195-93E5EEF20E39}"/>
              </a:ext>
            </a:extLst>
          </p:cNvPr>
          <p:cNvSpPr txBox="1"/>
          <p:nvPr/>
        </p:nvSpPr>
        <p:spPr>
          <a:xfrm>
            <a:off x="1319708" y="486653"/>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COSA RESTA DA FARE …</a:t>
            </a:r>
          </a:p>
        </p:txBody>
      </p:sp>
    </p:spTree>
    <p:extLst>
      <p:ext uri="{BB962C8B-B14F-4D97-AF65-F5344CB8AC3E}">
        <p14:creationId xmlns:p14="http://schemas.microsoft.com/office/powerpoint/2010/main" val="3872474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17"/>
          <p:cNvSpPr txBox="1"/>
          <p:nvPr/>
        </p:nvSpPr>
        <p:spPr>
          <a:xfrm>
            <a:off x="4131662" y="1471781"/>
            <a:ext cx="7977548" cy="3600945"/>
          </a:xfrm>
          <a:prstGeom prst="rect">
            <a:avLst/>
          </a:prstGeom>
          <a:noFill/>
          <a:ln>
            <a:noFill/>
          </a:ln>
        </p:spPr>
        <p:txBody>
          <a:bodyPr spcFirstLastPara="1" wrap="square" lIns="91425" tIns="45700" rIns="91425" bIns="45700" anchor="t" anchorCtr="0">
            <a:spAutoFit/>
          </a:bodyPr>
          <a:lstStyle/>
          <a:p>
            <a:pPr lvl="0" algn="ctr"/>
            <a:r>
              <a:rPr lang="it-IT" sz="2800" b="1" dirty="0">
                <a:solidFill>
                  <a:srgbClr val="002060"/>
                </a:solidFill>
                <a:latin typeface="Calibri"/>
                <a:ea typeface="Calibri"/>
                <a:cs typeface="Calibri"/>
                <a:sym typeface="Calibri"/>
              </a:rPr>
              <a:t>ART. 6 DM 1062/2021</a:t>
            </a:r>
          </a:p>
          <a:p>
            <a:pPr lvl="0" algn="ctr"/>
            <a:endParaRPr lang="it-IT" sz="2800" b="1" dirty="0">
              <a:solidFill>
                <a:srgbClr val="002060"/>
              </a:solidFill>
              <a:latin typeface="Calibri"/>
              <a:ea typeface="Calibri"/>
              <a:cs typeface="Calibri"/>
              <a:sym typeface="Calibri"/>
            </a:endParaRPr>
          </a:p>
          <a:p>
            <a:pPr lvl="0"/>
            <a:r>
              <a:rPr lang="it-IT" sz="2400" b="1" i="1" dirty="0">
                <a:solidFill>
                  <a:srgbClr val="002060"/>
                </a:solidFill>
                <a:latin typeface="Calibri"/>
                <a:ea typeface="Calibri"/>
                <a:cs typeface="Calibri"/>
                <a:sym typeface="Calibri"/>
              </a:rPr>
              <a:t>«Con successivo decreto ministeriale saranno disciplinate le modalità di verifica successiva effettuate dall’</a:t>
            </a:r>
            <a:r>
              <a:rPr lang="it-IT" sz="2400" b="1" i="1" dirty="0" err="1">
                <a:solidFill>
                  <a:srgbClr val="002060"/>
                </a:solidFill>
                <a:latin typeface="Calibri"/>
                <a:ea typeface="Calibri"/>
                <a:cs typeface="Calibri"/>
                <a:sym typeface="Calibri"/>
              </a:rPr>
              <a:t>Anvur</a:t>
            </a:r>
            <a:r>
              <a:rPr lang="it-IT" sz="2400" b="1" i="1" dirty="0">
                <a:solidFill>
                  <a:srgbClr val="002060"/>
                </a:solidFill>
                <a:latin typeface="Calibri"/>
                <a:ea typeface="Calibri"/>
                <a:cs typeface="Calibri"/>
                <a:sym typeface="Calibri"/>
              </a:rPr>
              <a:t> entro e non oltre la data del 31 dicembre 2022 del rispetto della coerenza e della rispondenza del percorso seguito per la definizione delle aree tematiche vincolate dell’innovazione e Green, ai sensi dell’art. 2, comma 1 del presente decreto</a:t>
            </a:r>
            <a:r>
              <a:rPr lang="it-IT" sz="2400" b="1" dirty="0">
                <a:solidFill>
                  <a:srgbClr val="002060"/>
                </a:solidFill>
                <a:latin typeface="Calibri"/>
                <a:ea typeface="Calibri"/>
                <a:cs typeface="Calibri"/>
                <a:sym typeface="Calibri"/>
              </a:rPr>
              <a:t>.» </a:t>
            </a:r>
          </a:p>
          <a:p>
            <a:pPr marL="342900" lvl="0" indent="-342900">
              <a:buFont typeface="Arial" panose="020B0604020202020204" pitchFamily="34" charset="0"/>
              <a:buChar char="•"/>
            </a:pPr>
            <a:endParaRPr lang="it-IT" sz="2800" dirty="0">
              <a:solidFill>
                <a:srgbClr val="002060"/>
              </a:solidFill>
              <a:latin typeface="Calibri"/>
              <a:ea typeface="Calibri"/>
              <a:cs typeface="Calibri"/>
              <a:sym typeface="Calibri"/>
            </a:endParaRPr>
          </a:p>
        </p:txBody>
      </p:sp>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Google Shape;95;g1013f7051f6_0_137">
            <a:extLst>
              <a:ext uri="{FF2B5EF4-FFF2-40B4-BE49-F238E27FC236}">
                <a16:creationId xmlns:a16="http://schemas.microsoft.com/office/drawing/2014/main" id="{7E7AFD28-4E7B-87B9-FB59-196CCC7C9700}"/>
              </a:ext>
            </a:extLst>
          </p:cNvPr>
          <p:cNvPicPr preferRelativeResize="0"/>
          <p:nvPr/>
        </p:nvPicPr>
        <p:blipFill rotWithShape="1">
          <a:blip r:embed="rId3">
            <a:alphaModFix/>
          </a:blip>
          <a:srcRect t="9010" r="62572" b="7251"/>
          <a:stretch/>
        </p:blipFill>
        <p:spPr>
          <a:xfrm>
            <a:off x="372862" y="1255755"/>
            <a:ext cx="3958451" cy="4981421"/>
          </a:xfrm>
          <a:prstGeom prst="rect">
            <a:avLst/>
          </a:prstGeom>
          <a:noFill/>
          <a:ln>
            <a:noFill/>
          </a:ln>
        </p:spPr>
      </p:pic>
      <p:sp>
        <p:nvSpPr>
          <p:cNvPr id="6" name="Google Shape;791;p17">
            <a:extLst>
              <a:ext uri="{FF2B5EF4-FFF2-40B4-BE49-F238E27FC236}">
                <a16:creationId xmlns:a16="http://schemas.microsoft.com/office/drawing/2014/main" id="{B6832E0D-F848-5D91-D195-93E5EEF20E39}"/>
              </a:ext>
            </a:extLst>
          </p:cNvPr>
          <p:cNvSpPr txBox="1"/>
          <p:nvPr/>
        </p:nvSpPr>
        <p:spPr>
          <a:xfrm>
            <a:off x="1319708" y="486653"/>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COSA RESTA DA FARE …</a:t>
            </a:r>
          </a:p>
        </p:txBody>
      </p:sp>
    </p:spTree>
    <p:extLst>
      <p:ext uri="{BB962C8B-B14F-4D97-AF65-F5344CB8AC3E}">
        <p14:creationId xmlns:p14="http://schemas.microsoft.com/office/powerpoint/2010/main" val="1153214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17"/>
          <p:cNvSpPr txBox="1"/>
          <p:nvPr/>
        </p:nvSpPr>
        <p:spPr>
          <a:xfrm>
            <a:off x="3901359" y="2459524"/>
            <a:ext cx="7892929" cy="23698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000" b="1" dirty="0">
                <a:solidFill>
                  <a:srgbClr val="002060"/>
                </a:solidFill>
                <a:latin typeface="Calibri"/>
                <a:ea typeface="Calibri"/>
                <a:cs typeface="Calibri"/>
                <a:sym typeface="Calibri"/>
              </a:rPr>
              <a:t>Comunicazioni </a:t>
            </a:r>
          </a:p>
          <a:p>
            <a:pPr marL="0" marR="0" lvl="0" indent="0" algn="ctr" rtl="0">
              <a:spcBef>
                <a:spcPts val="0"/>
              </a:spcBef>
              <a:spcAft>
                <a:spcPts val="0"/>
              </a:spcAft>
              <a:buNone/>
            </a:pPr>
            <a:endParaRPr lang="it-IT" sz="2800" b="1" dirty="0">
              <a:solidFill>
                <a:srgbClr val="002060"/>
              </a:solidFill>
              <a:latin typeface="Calibri"/>
              <a:ea typeface="Calibri"/>
              <a:cs typeface="Calibri"/>
              <a:sym typeface="Calibri"/>
            </a:endParaRPr>
          </a:p>
          <a:p>
            <a:pPr marL="0" marR="0" lvl="0" indent="0" algn="ctr" rtl="0">
              <a:spcBef>
                <a:spcPts val="0"/>
              </a:spcBef>
              <a:spcAft>
                <a:spcPts val="0"/>
              </a:spcAft>
              <a:buNone/>
            </a:pPr>
            <a:r>
              <a:rPr lang="it-IT" sz="4000" b="1" dirty="0">
                <a:solidFill>
                  <a:srgbClr val="002060"/>
                </a:solidFill>
                <a:latin typeface="Calibri"/>
                <a:ea typeface="Calibri"/>
                <a:cs typeface="Calibri"/>
                <a:sym typeface="Calibri"/>
              </a:rPr>
              <a:t>MUR/Università</a:t>
            </a:r>
          </a:p>
          <a:p>
            <a:pPr marL="0" marR="0" lvl="0" indent="0" algn="ctr" rtl="0">
              <a:spcBef>
                <a:spcPts val="0"/>
              </a:spcBef>
              <a:spcAft>
                <a:spcPts val="0"/>
              </a:spcAft>
              <a:buNone/>
            </a:pPr>
            <a:r>
              <a:rPr lang="it-IT" sz="4000" b="1" dirty="0">
                <a:solidFill>
                  <a:srgbClr val="002060"/>
                </a:solidFill>
                <a:latin typeface="Calibri"/>
                <a:ea typeface="Calibri"/>
                <a:cs typeface="Calibri"/>
                <a:sym typeface="Calibri"/>
              </a:rPr>
              <a:t>Università/Ricercatore</a:t>
            </a:r>
          </a:p>
        </p:txBody>
      </p:sp>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Schermata 2022-04-01 alle 16.45.41</a:t>
            </a:r>
          </a:p>
        </p:txBody>
      </p:sp>
      <p:pic>
        <p:nvPicPr>
          <p:cNvPr id="2" name="Immagine 1">
            <a:extLst>
              <a:ext uri="{FF2B5EF4-FFF2-40B4-BE49-F238E27FC236}">
                <a16:creationId xmlns:a16="http://schemas.microsoft.com/office/drawing/2014/main" id="{B39C06A5-3E42-D519-4A0E-D5D9DF908343}"/>
              </a:ext>
            </a:extLst>
          </p:cNvPr>
          <p:cNvPicPr>
            <a:picLocks noChangeAspect="1"/>
          </p:cNvPicPr>
          <p:nvPr/>
        </p:nvPicPr>
        <p:blipFill>
          <a:blip r:embed="rId3"/>
          <a:stretch>
            <a:fillRect/>
          </a:stretch>
        </p:blipFill>
        <p:spPr>
          <a:xfrm>
            <a:off x="372862" y="1361907"/>
            <a:ext cx="3644900" cy="4711700"/>
          </a:xfrm>
          <a:prstGeom prst="rect">
            <a:avLst/>
          </a:prstGeom>
        </p:spPr>
      </p:pic>
      <p:sp>
        <p:nvSpPr>
          <p:cNvPr id="3" name="Rettangolo 2">
            <a:extLst>
              <a:ext uri="{FF2B5EF4-FFF2-40B4-BE49-F238E27FC236}">
                <a16:creationId xmlns:a16="http://schemas.microsoft.com/office/drawing/2014/main" id="{4A594050-4312-4AB4-4A26-5A7AFDC3FA1C}"/>
              </a:ext>
            </a:extLst>
          </p:cNvPr>
          <p:cNvSpPr/>
          <p:nvPr/>
        </p:nvSpPr>
        <p:spPr>
          <a:xfrm>
            <a:off x="3395232" y="1168519"/>
            <a:ext cx="8081058" cy="646331"/>
          </a:xfrm>
          <a:prstGeom prst="rect">
            <a:avLst/>
          </a:prstGeom>
        </p:spPr>
        <p:txBody>
          <a:bodyPr wrap="none">
            <a:spAutoFit/>
          </a:bodyPr>
          <a:lstStyle/>
          <a:p>
            <a:r>
              <a:rPr lang="it-IT" sz="3600" b="1" dirty="0">
                <a:solidFill>
                  <a:srgbClr val="002060"/>
                </a:solidFill>
                <a:latin typeface="Calibri"/>
                <a:cs typeface="Calibri"/>
              </a:rPr>
              <a:t>PUNTI DI ATTENZIONE PER I BENEFICIARI </a:t>
            </a:r>
          </a:p>
        </p:txBody>
      </p:sp>
    </p:spTree>
    <p:extLst>
      <p:ext uri="{BB962C8B-B14F-4D97-AF65-F5344CB8AC3E}">
        <p14:creationId xmlns:p14="http://schemas.microsoft.com/office/powerpoint/2010/main" val="7217491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5" name="Google Shape;525;p1"/>
          <p:cNvSpPr txBox="1"/>
          <p:nvPr/>
        </p:nvSpPr>
        <p:spPr>
          <a:xfrm>
            <a:off x="6096000" y="1135009"/>
            <a:ext cx="518438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200" b="1" dirty="0">
                <a:solidFill>
                  <a:schemeClr val="accent1">
                    <a:lumMod val="50000"/>
                  </a:schemeClr>
                </a:solidFill>
                <a:latin typeface="Calibri"/>
                <a:ea typeface="Calibri"/>
                <a:cs typeface="Calibri"/>
                <a:sym typeface="Calibri"/>
              </a:rPr>
              <a:t>GRAZIE PER  L’ATTENZIONE!! </a:t>
            </a:r>
            <a:endParaRPr sz="3200" b="1" dirty="0">
              <a:solidFill>
                <a:schemeClr val="accent1">
                  <a:lumMod val="50000"/>
                </a:schemeClr>
              </a:solidFill>
            </a:endParaRPr>
          </a:p>
        </p:txBody>
      </p:sp>
      <p:pic>
        <p:nvPicPr>
          <p:cNvPr id="526" name="Google Shape;526;p1"/>
          <p:cNvPicPr preferRelativeResize="0"/>
          <p:nvPr/>
        </p:nvPicPr>
        <p:blipFill rotWithShape="1">
          <a:blip r:embed="rId3">
            <a:alphaModFix/>
          </a:blip>
          <a:srcRect l="40950" t="13848" r="20915" b="15255"/>
          <a:stretch/>
        </p:blipFill>
        <p:spPr>
          <a:xfrm>
            <a:off x="637357" y="1116375"/>
            <a:ext cx="4994741" cy="5361288"/>
          </a:xfrm>
          <a:prstGeom prst="rect">
            <a:avLst/>
          </a:prstGeom>
          <a:noFill/>
          <a:ln>
            <a:noFill/>
          </a:ln>
        </p:spPr>
      </p:pic>
      <p:sp>
        <p:nvSpPr>
          <p:cNvPr id="2" name="Rettangolo con due angoli in diagonale arrotondati 1">
            <a:extLst>
              <a:ext uri="{FF2B5EF4-FFF2-40B4-BE49-F238E27FC236}">
                <a16:creationId xmlns:a16="http://schemas.microsoft.com/office/drawing/2014/main" id="{32C5181E-2D77-48AB-A426-C9FC6E8B8A28}"/>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Google Shape;525;p1">
            <a:extLst>
              <a:ext uri="{FF2B5EF4-FFF2-40B4-BE49-F238E27FC236}">
                <a16:creationId xmlns:a16="http://schemas.microsoft.com/office/drawing/2014/main" id="{E1A9D2AF-CB87-F7B4-1802-51BA791FA1FB}"/>
              </a:ext>
            </a:extLst>
          </p:cNvPr>
          <p:cNvSpPr txBox="1"/>
          <p:nvPr/>
        </p:nvSpPr>
        <p:spPr>
          <a:xfrm>
            <a:off x="6559904" y="3639788"/>
            <a:ext cx="4552976" cy="22467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chemeClr val="accent1">
                    <a:lumMod val="50000"/>
                  </a:schemeClr>
                </a:solidFill>
                <a:latin typeface="Calibri"/>
                <a:ea typeface="Calibri"/>
                <a:cs typeface="Calibri"/>
                <a:sym typeface="Calibri"/>
                <a:hlinkClick r:id="rId4"/>
              </a:rPr>
              <a:t>dm1062@mur.gov.it</a:t>
            </a:r>
            <a:endParaRPr lang="it-IT" sz="2000" b="1" dirty="0">
              <a:solidFill>
                <a:schemeClr val="accent1">
                  <a:lumMod val="50000"/>
                </a:schemeClr>
              </a:solidFill>
              <a:latin typeface="Calibri"/>
              <a:ea typeface="Calibri"/>
              <a:cs typeface="Calibri"/>
              <a:sym typeface="Calibri"/>
            </a:endParaRPr>
          </a:p>
          <a:p>
            <a:pPr marL="0" marR="0" lvl="0" indent="0" rtl="0">
              <a:spcBef>
                <a:spcPts val="0"/>
              </a:spcBef>
              <a:spcAft>
                <a:spcPts val="0"/>
              </a:spcAft>
              <a:buNone/>
            </a:pPr>
            <a:endParaRPr lang="it-IT" sz="2000" b="1" dirty="0">
              <a:solidFill>
                <a:schemeClr val="accent1">
                  <a:lumMod val="50000"/>
                </a:schemeClr>
              </a:solidFill>
              <a:latin typeface="Calibri"/>
              <a:ea typeface="Calibri"/>
              <a:cs typeface="Calibri"/>
              <a:sym typeface="Calibri"/>
            </a:endParaRPr>
          </a:p>
          <a:p>
            <a:pPr marL="0" marR="0" lvl="0" indent="0" rtl="0">
              <a:spcBef>
                <a:spcPts val="0"/>
              </a:spcBef>
              <a:spcAft>
                <a:spcPts val="0"/>
              </a:spcAft>
              <a:buNone/>
            </a:pPr>
            <a:endParaRPr lang="it-IT" sz="2000" b="1" dirty="0">
              <a:solidFill>
                <a:schemeClr val="accent1">
                  <a:lumMod val="50000"/>
                </a:schemeClr>
              </a:solidFill>
              <a:latin typeface="Calibri"/>
              <a:ea typeface="Calibri"/>
              <a:cs typeface="Calibri"/>
              <a:sym typeface="Calibri"/>
            </a:endParaRPr>
          </a:p>
          <a:p>
            <a:pPr marL="0" marR="0" lvl="0" indent="0" rtl="0">
              <a:spcBef>
                <a:spcPts val="0"/>
              </a:spcBef>
              <a:spcAft>
                <a:spcPts val="0"/>
              </a:spcAft>
              <a:buNone/>
            </a:pPr>
            <a:endParaRPr lang="it-IT" sz="2000" b="1" dirty="0">
              <a:solidFill>
                <a:schemeClr val="accent1">
                  <a:lumMod val="50000"/>
                </a:schemeClr>
              </a:solidFill>
              <a:latin typeface="Calibri"/>
              <a:ea typeface="Calibri"/>
              <a:cs typeface="Calibri"/>
              <a:sym typeface="Calibri"/>
            </a:endParaRPr>
          </a:p>
          <a:p>
            <a:pPr marL="0" marR="0" lvl="0" indent="0" rtl="0">
              <a:spcBef>
                <a:spcPts val="0"/>
              </a:spcBef>
              <a:spcAft>
                <a:spcPts val="0"/>
              </a:spcAft>
              <a:buNone/>
            </a:pPr>
            <a:r>
              <a:rPr lang="it-IT" sz="2000" b="1" dirty="0">
                <a:solidFill>
                  <a:schemeClr val="accent1">
                    <a:lumMod val="50000"/>
                  </a:schemeClr>
                </a:solidFill>
                <a:latin typeface="Calibri"/>
                <a:ea typeface="Calibri"/>
                <a:cs typeface="Calibri"/>
                <a:sym typeface="Calibri"/>
              </a:rPr>
              <a:t>28 aprile 2022</a:t>
            </a:r>
          </a:p>
          <a:p>
            <a:pPr marL="0" marR="0" lvl="0" indent="0" rtl="0">
              <a:spcBef>
                <a:spcPts val="0"/>
              </a:spcBef>
              <a:spcAft>
                <a:spcPts val="0"/>
              </a:spcAft>
              <a:buNone/>
            </a:pPr>
            <a:r>
              <a:rPr lang="it-IT" sz="2000" b="1" dirty="0">
                <a:solidFill>
                  <a:schemeClr val="accent1">
                    <a:lumMod val="50000"/>
                  </a:schemeClr>
                </a:solidFill>
                <a:latin typeface="Calibri"/>
                <a:ea typeface="Calibri"/>
                <a:cs typeface="Calibri"/>
                <a:sym typeface="Calibri"/>
              </a:rPr>
              <a:t> </a:t>
            </a:r>
          </a:p>
          <a:p>
            <a:pPr marL="0" marR="0" lvl="0" indent="0" algn="ctr" rtl="0">
              <a:spcBef>
                <a:spcPts val="0"/>
              </a:spcBef>
              <a:spcAft>
                <a:spcPts val="0"/>
              </a:spcAft>
              <a:buNone/>
            </a:pPr>
            <a:endParaRPr lang="it-IT" sz="2000" b="1" dirty="0">
              <a:solidFill>
                <a:schemeClr val="accent1">
                  <a:lumMod val="50000"/>
                </a:schemeClr>
              </a:solidFill>
              <a:latin typeface="Calibri"/>
              <a:cs typeface="Calibri"/>
              <a:sym typeface="Calibri"/>
            </a:endParaRPr>
          </a:p>
        </p:txBody>
      </p:sp>
      <p:sp>
        <p:nvSpPr>
          <p:cNvPr id="7" name="Google Shape;525;p1">
            <a:extLst>
              <a:ext uri="{FF2B5EF4-FFF2-40B4-BE49-F238E27FC236}">
                <a16:creationId xmlns:a16="http://schemas.microsoft.com/office/drawing/2014/main" id="{BD3EBE2F-CDB8-3116-300F-5EF1139FC6CB}"/>
              </a:ext>
            </a:extLst>
          </p:cNvPr>
          <p:cNvSpPr txBox="1"/>
          <p:nvPr/>
        </p:nvSpPr>
        <p:spPr>
          <a:xfrm>
            <a:off x="6372883" y="1853073"/>
            <a:ext cx="404137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chemeClr val="accent1">
                    <a:lumMod val="50000"/>
                  </a:schemeClr>
                </a:solidFill>
                <a:latin typeface="Calibri"/>
                <a:ea typeface="Calibri"/>
                <a:cs typeface="Calibri"/>
                <a:sym typeface="Calibri"/>
              </a:rPr>
              <a:t>Dott.ssa Sara Rossi </a:t>
            </a:r>
          </a:p>
          <a:p>
            <a:pPr marL="0" marR="0" lvl="0" indent="0" algn="ctr" rtl="0">
              <a:spcBef>
                <a:spcPts val="0"/>
              </a:spcBef>
              <a:spcAft>
                <a:spcPts val="0"/>
              </a:spcAft>
              <a:buNone/>
            </a:pPr>
            <a:endParaRPr lang="it-IT" sz="2000" b="1" dirty="0">
              <a:solidFill>
                <a:schemeClr val="accent1">
                  <a:lumMod val="50000"/>
                </a:schemeClr>
              </a:solidFill>
              <a:latin typeface="Calibri"/>
              <a:cs typeface="Calibri"/>
              <a:sym typeface="Calibri"/>
            </a:endParaRPr>
          </a:p>
        </p:txBody>
      </p:sp>
      <p:sp>
        <p:nvSpPr>
          <p:cNvPr id="8" name="Google Shape;525;p1">
            <a:extLst>
              <a:ext uri="{FF2B5EF4-FFF2-40B4-BE49-F238E27FC236}">
                <a16:creationId xmlns:a16="http://schemas.microsoft.com/office/drawing/2014/main" id="{4C8F9F5B-9BE2-5141-64E3-9CE3C7184173}"/>
              </a:ext>
            </a:extLst>
          </p:cNvPr>
          <p:cNvSpPr txBox="1"/>
          <p:nvPr/>
        </p:nvSpPr>
        <p:spPr>
          <a:xfrm>
            <a:off x="6528616" y="2973683"/>
            <a:ext cx="404137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chemeClr val="accent1">
                    <a:lumMod val="50000"/>
                  </a:schemeClr>
                </a:solidFill>
                <a:latin typeface="Calibri"/>
                <a:ea typeface="Calibri"/>
                <a:cs typeface="Calibri"/>
                <a:sym typeface="Calibri"/>
              </a:rPr>
              <a:t>UFFICIO III</a:t>
            </a:r>
          </a:p>
          <a:p>
            <a:pPr marL="0" marR="0" lvl="0" indent="0" algn="ctr" rtl="0">
              <a:spcBef>
                <a:spcPts val="0"/>
              </a:spcBef>
              <a:spcAft>
                <a:spcPts val="0"/>
              </a:spcAft>
              <a:buNone/>
            </a:pPr>
            <a:endParaRPr lang="it-IT" sz="2000" b="1" dirty="0">
              <a:solidFill>
                <a:schemeClr val="accent1">
                  <a:lumMod val="50000"/>
                </a:schemeClr>
              </a:solidFill>
              <a:latin typeface="Calibri"/>
              <a:cs typeface="Calibri"/>
              <a:sym typeface="Calibri"/>
            </a:endParaRPr>
          </a:p>
        </p:txBody>
      </p:sp>
    </p:spTree>
    <p:extLst>
      <p:ext uri="{BB962C8B-B14F-4D97-AF65-F5344CB8AC3E}">
        <p14:creationId xmlns:p14="http://schemas.microsoft.com/office/powerpoint/2010/main" val="223018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1415883" y="649791"/>
            <a:ext cx="955258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SCADENZE … </a:t>
            </a:r>
          </a:p>
        </p:txBody>
      </p:sp>
      <p:sp>
        <p:nvSpPr>
          <p:cNvPr id="6" name="CasellaDiTesto 5">
            <a:extLst>
              <a:ext uri="{FF2B5EF4-FFF2-40B4-BE49-F238E27FC236}">
                <a16:creationId xmlns:a16="http://schemas.microsoft.com/office/drawing/2014/main" id="{840D9E93-0F3E-978F-4A70-2244BE0E2751}"/>
              </a:ext>
            </a:extLst>
          </p:cNvPr>
          <p:cNvSpPr txBox="1"/>
          <p:nvPr/>
        </p:nvSpPr>
        <p:spPr>
          <a:xfrm>
            <a:off x="4141022" y="1612314"/>
            <a:ext cx="7870466" cy="1600438"/>
          </a:xfrm>
          <a:prstGeom prst="rect">
            <a:avLst/>
          </a:prstGeom>
          <a:noFill/>
          <a:ln>
            <a:solidFill>
              <a:schemeClr val="bg1"/>
            </a:solidFill>
          </a:ln>
        </p:spPr>
        <p:txBody>
          <a:bodyPr wrap="square" rtlCol="0">
            <a:spAutoFit/>
          </a:bodyPr>
          <a:lstStyle/>
          <a:p>
            <a:r>
              <a:rPr lang="it-IT" dirty="0">
                <a:solidFill>
                  <a:srgbClr val="002060"/>
                </a:solidFill>
              </a:rPr>
              <a:t>30 NOVEMBRE 2021: CARICAMENTO IN PIATTAFORMA DEI DOCUMENTI</a:t>
            </a:r>
          </a:p>
          <a:p>
            <a:endParaRPr lang="it-IT" dirty="0">
              <a:solidFill>
                <a:srgbClr val="002060"/>
              </a:solidFill>
            </a:endParaRPr>
          </a:p>
          <a:p>
            <a:r>
              <a:rPr lang="it-IT" dirty="0">
                <a:solidFill>
                  <a:srgbClr val="002060"/>
                </a:solidFill>
              </a:rPr>
              <a:t>1° FEBBRAIO 2022: DATA ULTIMA PER L’AVVIO DEI CONTRATTI  RTDA</a:t>
            </a:r>
          </a:p>
          <a:p>
            <a:endParaRPr lang="it-IT" dirty="0">
              <a:solidFill>
                <a:srgbClr val="002060"/>
              </a:solidFill>
            </a:endParaRPr>
          </a:p>
          <a:p>
            <a:r>
              <a:rPr lang="it-IT" dirty="0">
                <a:solidFill>
                  <a:srgbClr val="002060"/>
                </a:solidFill>
              </a:rPr>
              <a:t>GENNAIO 2025: TERMINE DEI CONTRATTI RTDA (CHIUSURA DEL PROGRAMMA PON )  </a:t>
            </a:r>
          </a:p>
          <a:p>
            <a:endParaRPr lang="it-IT" dirty="0">
              <a:solidFill>
                <a:srgbClr val="002060"/>
              </a:solidFill>
            </a:endParaRPr>
          </a:p>
          <a:p>
            <a:endParaRPr lang="it-IT" dirty="0"/>
          </a:p>
        </p:txBody>
      </p:sp>
      <p:pic>
        <p:nvPicPr>
          <p:cNvPr id="18" name="Google Shape;106;p2">
            <a:extLst>
              <a:ext uri="{FF2B5EF4-FFF2-40B4-BE49-F238E27FC236}">
                <a16:creationId xmlns:a16="http://schemas.microsoft.com/office/drawing/2014/main" id="{8ECE04D9-9EED-A9E0-DE31-E84E9DE73612}"/>
              </a:ext>
            </a:extLst>
          </p:cNvPr>
          <p:cNvPicPr preferRelativeResize="0"/>
          <p:nvPr/>
        </p:nvPicPr>
        <p:blipFill rotWithShape="1">
          <a:blip r:embed="rId3">
            <a:alphaModFix/>
          </a:blip>
          <a:srcRect t="10250" r="60460" b="6817"/>
          <a:stretch/>
        </p:blipFill>
        <p:spPr>
          <a:xfrm>
            <a:off x="654912" y="1172971"/>
            <a:ext cx="4012452" cy="4733790"/>
          </a:xfrm>
          <a:prstGeom prst="rect">
            <a:avLst/>
          </a:prstGeom>
          <a:noFill/>
          <a:ln>
            <a:noFill/>
          </a:ln>
        </p:spPr>
      </p:pic>
      <p:sp>
        <p:nvSpPr>
          <p:cNvPr id="20" name="CasellaDiTesto 19">
            <a:extLst>
              <a:ext uri="{FF2B5EF4-FFF2-40B4-BE49-F238E27FC236}">
                <a16:creationId xmlns:a16="http://schemas.microsoft.com/office/drawing/2014/main" id="{2E6908B0-E5DA-DD60-AA3A-15C9060E3E28}"/>
              </a:ext>
            </a:extLst>
          </p:cNvPr>
          <p:cNvSpPr txBox="1"/>
          <p:nvPr/>
        </p:nvSpPr>
        <p:spPr>
          <a:xfrm>
            <a:off x="4331090" y="2929816"/>
            <a:ext cx="6973651" cy="2492990"/>
          </a:xfrm>
          <a:prstGeom prst="rect">
            <a:avLst/>
          </a:prstGeom>
          <a:noFill/>
          <a:ln>
            <a:solidFill>
              <a:schemeClr val="bg1"/>
            </a:solidFill>
          </a:ln>
        </p:spPr>
        <p:txBody>
          <a:bodyPr wrap="square" rtlCol="0">
            <a:spAutoFit/>
          </a:bodyPr>
          <a:lstStyle/>
          <a:p>
            <a:r>
              <a:rPr lang="it-IT" dirty="0">
                <a:solidFill>
                  <a:srgbClr val="002060"/>
                </a:solidFill>
              </a:rPr>
              <a:t>1° MAGGIO 2022:  1° SCADENZA DI RENDICONTAZIONE</a:t>
            </a:r>
          </a:p>
          <a:p>
            <a:endParaRPr lang="it-IT" dirty="0">
              <a:solidFill>
                <a:srgbClr val="002060"/>
              </a:solidFill>
              <a:highlight>
                <a:srgbClr val="FFFF00"/>
              </a:highlight>
            </a:endParaRPr>
          </a:p>
          <a:p>
            <a:r>
              <a:rPr lang="it-IT" sz="1800" dirty="0">
                <a:solidFill>
                  <a:srgbClr val="002060"/>
                </a:solidFill>
              </a:rPr>
              <a:t>- Anno 2022</a:t>
            </a:r>
          </a:p>
          <a:p>
            <a:r>
              <a:rPr lang="it-IT" sz="1800" dirty="0">
                <a:solidFill>
                  <a:srgbClr val="002060"/>
                </a:solidFill>
              </a:rPr>
              <a:t>I rendicontazione: 30/04/2022</a:t>
            </a:r>
          </a:p>
          <a:p>
            <a:r>
              <a:rPr lang="it-IT" sz="1800" dirty="0">
                <a:solidFill>
                  <a:srgbClr val="002060"/>
                </a:solidFill>
              </a:rPr>
              <a:t>II rendicontazione: 31/07/2022</a:t>
            </a:r>
          </a:p>
          <a:p>
            <a:r>
              <a:rPr lang="it-IT" sz="1800" dirty="0">
                <a:solidFill>
                  <a:srgbClr val="002060"/>
                </a:solidFill>
              </a:rPr>
              <a:t>III rendicontazione: 31/10/2022</a:t>
            </a:r>
          </a:p>
          <a:p>
            <a:endParaRPr lang="it-IT" dirty="0">
              <a:solidFill>
                <a:srgbClr val="002060"/>
              </a:solidFill>
            </a:endParaRPr>
          </a:p>
          <a:p>
            <a:endParaRPr lang="it-IT" dirty="0">
              <a:solidFill>
                <a:srgbClr val="002060"/>
              </a:solidFill>
            </a:endParaRPr>
          </a:p>
          <a:p>
            <a:endParaRPr lang="it-IT" dirty="0">
              <a:solidFill>
                <a:srgbClr val="002060"/>
              </a:solidFill>
            </a:endParaRPr>
          </a:p>
          <a:p>
            <a:endParaRPr lang="it-IT" dirty="0"/>
          </a:p>
        </p:txBody>
      </p:sp>
      <p:sp>
        <p:nvSpPr>
          <p:cNvPr id="8" name="Freccia sinistra 7">
            <a:extLst>
              <a:ext uri="{FF2B5EF4-FFF2-40B4-BE49-F238E27FC236}">
                <a16:creationId xmlns:a16="http://schemas.microsoft.com/office/drawing/2014/main" id="{E3C20221-CF53-E059-100F-864B47AAA682}"/>
              </a:ext>
            </a:extLst>
          </p:cNvPr>
          <p:cNvSpPr/>
          <p:nvPr/>
        </p:nvSpPr>
        <p:spPr>
          <a:xfrm>
            <a:off x="9760989" y="2974174"/>
            <a:ext cx="1207477" cy="363415"/>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9621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17"/>
          <p:cNvSpPr txBox="1"/>
          <p:nvPr/>
        </p:nvSpPr>
        <p:spPr>
          <a:xfrm>
            <a:off x="3176736" y="2682042"/>
            <a:ext cx="9552583"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rgbClr val="002060"/>
                </a:solidFill>
                <a:latin typeface="Calibri"/>
                <a:ea typeface="Calibri"/>
                <a:cs typeface="Calibri"/>
                <a:sym typeface="Calibri"/>
              </a:rPr>
              <a:t>IL DM 1062 DEL 10 AGOSTO 2021</a:t>
            </a:r>
            <a:endParaRPr dirty="0"/>
          </a:p>
          <a:p>
            <a:pPr marL="457200" marR="0" lvl="0" indent="-457200" algn="ctr" rtl="0">
              <a:spcBef>
                <a:spcPts val="0"/>
              </a:spcBef>
              <a:spcAft>
                <a:spcPts val="0"/>
              </a:spcAft>
              <a:buFontTx/>
              <a:buChar char="-"/>
            </a:pPr>
            <a:r>
              <a:rPr lang="it-IT" sz="2800" b="1" dirty="0">
                <a:solidFill>
                  <a:srgbClr val="002060"/>
                </a:solidFill>
                <a:latin typeface="Calibri"/>
                <a:ea typeface="Calibri"/>
                <a:cs typeface="Calibri"/>
                <a:sym typeface="Calibri"/>
              </a:rPr>
              <a:t>PUNTI DI ATTENZIONE PER I BENEFICIARI –</a:t>
            </a:r>
          </a:p>
          <a:p>
            <a:pPr marR="0" lvl="0" algn="ctr" rtl="0">
              <a:spcBef>
                <a:spcPts val="0"/>
              </a:spcBef>
              <a:spcAft>
                <a:spcPts val="0"/>
              </a:spcAft>
            </a:pPr>
            <a:r>
              <a:rPr lang="it-IT" sz="2800" b="1" dirty="0">
                <a:solidFill>
                  <a:srgbClr val="002060"/>
                </a:solidFill>
                <a:latin typeface="Calibri"/>
                <a:ea typeface="Calibri"/>
                <a:cs typeface="Calibri"/>
                <a:sym typeface="Calibri"/>
              </a:rPr>
              <a:t>- MODIFICHE AL DM/1062 - </a:t>
            </a:r>
          </a:p>
        </p:txBody>
      </p:sp>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43646" y="177552"/>
            <a:ext cx="11667841"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Google Shape;95;g1013f7051f6_0_137">
            <a:extLst>
              <a:ext uri="{FF2B5EF4-FFF2-40B4-BE49-F238E27FC236}">
                <a16:creationId xmlns:a16="http://schemas.microsoft.com/office/drawing/2014/main" id="{B8025A06-FEE6-0495-7304-F39B4E01D810}"/>
              </a:ext>
            </a:extLst>
          </p:cNvPr>
          <p:cNvPicPr preferRelativeResize="0"/>
          <p:nvPr/>
        </p:nvPicPr>
        <p:blipFill rotWithShape="1">
          <a:blip r:embed="rId3">
            <a:alphaModFix/>
          </a:blip>
          <a:srcRect t="9010" r="62572" b="7251"/>
          <a:stretch/>
        </p:blipFill>
        <p:spPr>
          <a:xfrm>
            <a:off x="372862" y="1255755"/>
            <a:ext cx="3958451" cy="4981421"/>
          </a:xfrm>
          <a:prstGeom prst="rect">
            <a:avLst/>
          </a:prstGeom>
          <a:noFill/>
          <a:ln>
            <a:noFill/>
          </a:ln>
        </p:spPr>
      </p:pic>
    </p:spTree>
    <p:extLst>
      <p:ext uri="{BB962C8B-B14F-4D97-AF65-F5344CB8AC3E}">
        <p14:creationId xmlns:p14="http://schemas.microsoft.com/office/powerpoint/2010/main" val="165171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86181" y="235566"/>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Google Shape;791;p17">
            <a:extLst>
              <a:ext uri="{FF2B5EF4-FFF2-40B4-BE49-F238E27FC236}">
                <a16:creationId xmlns:a16="http://schemas.microsoft.com/office/drawing/2014/main" id="{30361E4D-55A0-AD5C-ECFE-E1B000C0867C}"/>
              </a:ext>
            </a:extLst>
          </p:cNvPr>
          <p:cNvSpPr txBox="1"/>
          <p:nvPr/>
        </p:nvSpPr>
        <p:spPr>
          <a:xfrm>
            <a:off x="804213" y="499433"/>
            <a:ext cx="9552583"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rgbClr val="002060"/>
                </a:solidFill>
                <a:latin typeface="Calibri"/>
                <a:ea typeface="Calibri"/>
                <a:cs typeface="Calibri"/>
                <a:sym typeface="Calibri"/>
              </a:rPr>
              <a:t>MODIFICHE AL DM 1062  E RELATIVI ALLEGATI… </a:t>
            </a:r>
          </a:p>
        </p:txBody>
      </p:sp>
      <p:sp>
        <p:nvSpPr>
          <p:cNvPr id="8" name="Freccia sinistra 7">
            <a:extLst>
              <a:ext uri="{FF2B5EF4-FFF2-40B4-BE49-F238E27FC236}">
                <a16:creationId xmlns:a16="http://schemas.microsoft.com/office/drawing/2014/main" id="{E3C20221-CF53-E059-100F-864B47AAA682}"/>
              </a:ext>
            </a:extLst>
          </p:cNvPr>
          <p:cNvSpPr/>
          <p:nvPr/>
        </p:nvSpPr>
        <p:spPr>
          <a:xfrm>
            <a:off x="9847385" y="3689786"/>
            <a:ext cx="1207477" cy="363415"/>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C65C4D29-D38E-4690-1F76-94EA508806CB}"/>
              </a:ext>
            </a:extLst>
          </p:cNvPr>
          <p:cNvPicPr>
            <a:picLocks noChangeAspect="1"/>
          </p:cNvPicPr>
          <p:nvPr/>
        </p:nvPicPr>
        <p:blipFill>
          <a:blip r:embed="rId3"/>
          <a:stretch>
            <a:fillRect/>
          </a:stretch>
        </p:blipFill>
        <p:spPr>
          <a:xfrm>
            <a:off x="386181" y="1558637"/>
            <a:ext cx="3083849" cy="3747795"/>
          </a:xfrm>
          <a:prstGeom prst="rect">
            <a:avLst/>
          </a:prstGeom>
        </p:spPr>
      </p:pic>
      <p:pic>
        <p:nvPicPr>
          <p:cNvPr id="4" name="Immagine 3">
            <a:extLst>
              <a:ext uri="{FF2B5EF4-FFF2-40B4-BE49-F238E27FC236}">
                <a16:creationId xmlns:a16="http://schemas.microsoft.com/office/drawing/2014/main" id="{192D7644-2FAB-BBF8-C2F2-1462C4D2F0C1}"/>
              </a:ext>
            </a:extLst>
          </p:cNvPr>
          <p:cNvPicPr>
            <a:picLocks noChangeAspect="1"/>
          </p:cNvPicPr>
          <p:nvPr/>
        </p:nvPicPr>
        <p:blipFill>
          <a:blip r:embed="rId4"/>
          <a:stretch>
            <a:fillRect/>
          </a:stretch>
        </p:blipFill>
        <p:spPr>
          <a:xfrm>
            <a:off x="3229512" y="1012319"/>
            <a:ext cx="1104900" cy="4724400"/>
          </a:xfrm>
          <a:prstGeom prst="rect">
            <a:avLst/>
          </a:prstGeom>
        </p:spPr>
      </p:pic>
      <p:sp>
        <p:nvSpPr>
          <p:cNvPr id="15" name="CasellaDiTesto 14">
            <a:extLst>
              <a:ext uri="{FF2B5EF4-FFF2-40B4-BE49-F238E27FC236}">
                <a16:creationId xmlns:a16="http://schemas.microsoft.com/office/drawing/2014/main" id="{CDB5157F-C5C0-AC5F-CB7C-B63C8FC7A735}"/>
              </a:ext>
            </a:extLst>
          </p:cNvPr>
          <p:cNvSpPr txBox="1"/>
          <p:nvPr/>
        </p:nvSpPr>
        <p:spPr>
          <a:xfrm>
            <a:off x="4640996" y="3426068"/>
            <a:ext cx="6973651" cy="2677656"/>
          </a:xfrm>
          <a:prstGeom prst="rect">
            <a:avLst/>
          </a:prstGeom>
          <a:noFill/>
          <a:ln>
            <a:solidFill>
              <a:schemeClr val="bg1"/>
            </a:solidFill>
          </a:ln>
        </p:spPr>
        <p:txBody>
          <a:bodyPr wrap="square" rtlCol="0">
            <a:spAutoFit/>
          </a:bodyPr>
          <a:lstStyle/>
          <a:p>
            <a:pPr algn="ctr"/>
            <a:r>
              <a:rPr lang="it-IT" sz="1800" b="1" u="sng" dirty="0">
                <a:solidFill>
                  <a:srgbClr val="002060"/>
                </a:solidFill>
                <a:latin typeface="Calibri" panose="020F0502020204030204" pitchFamily="34" charset="0"/>
                <a:cs typeface="Calibri" panose="020F0502020204030204" pitchFamily="34" charset="0"/>
              </a:rPr>
              <a:t>DM 359 del 21 aprile 2022</a:t>
            </a:r>
          </a:p>
          <a:p>
            <a:endParaRPr lang="it-IT" sz="1800" b="1" dirty="0">
              <a:solidFill>
                <a:srgbClr val="002060"/>
              </a:solidFill>
              <a:latin typeface="Calibri" panose="020F0502020204030204" pitchFamily="34" charset="0"/>
              <a:cs typeface="Calibri" panose="020F0502020204030204" pitchFamily="34" charset="0"/>
            </a:endParaRPr>
          </a:p>
          <a:p>
            <a:pPr marL="285750" indent="-285750">
              <a:buFontTx/>
              <a:buChar char="-"/>
            </a:pPr>
            <a:r>
              <a:rPr lang="it-IT" sz="1800" b="1" dirty="0">
                <a:solidFill>
                  <a:srgbClr val="002060"/>
                </a:solidFill>
                <a:latin typeface="Calibri" panose="020F0502020204030204" pitchFamily="34" charset="0"/>
                <a:cs typeface="Calibri" panose="020F0502020204030204" pitchFamily="34" charset="0"/>
              </a:rPr>
              <a:t>modifica dell’art. 4, commi 2 e 3, e dell’art. 5, comma 2, del D.M. n. 1062/2021; </a:t>
            </a:r>
          </a:p>
          <a:p>
            <a:pPr marL="285750" indent="-285750">
              <a:buFontTx/>
              <a:buChar char="-"/>
            </a:pPr>
            <a:endParaRPr lang="it-IT" sz="1800" b="1" dirty="0">
              <a:solidFill>
                <a:srgbClr val="002060"/>
              </a:solidFill>
              <a:latin typeface="Calibri" panose="020F0502020204030204" pitchFamily="34" charset="0"/>
              <a:cs typeface="Calibri" panose="020F0502020204030204" pitchFamily="34" charset="0"/>
            </a:endParaRPr>
          </a:p>
          <a:p>
            <a:pPr marL="285750" indent="-285750">
              <a:buFontTx/>
              <a:buChar char="-"/>
            </a:pPr>
            <a:r>
              <a:rPr lang="it-IT" sz="1800" b="1" dirty="0">
                <a:solidFill>
                  <a:srgbClr val="002060"/>
                </a:solidFill>
                <a:latin typeface="Calibri" panose="020F0502020204030204" pitchFamily="34" charset="0"/>
                <a:cs typeface="Calibri" panose="020F0502020204030204" pitchFamily="34" charset="0"/>
              </a:rPr>
              <a:t>modifica dell’art. 2, comma 4, dell’art 3, comma 8  dell’art. 5, comma 1 del disciplinare allegato al D.M. n. 1062/2021; </a:t>
            </a:r>
          </a:p>
          <a:p>
            <a:endParaRPr lang="it-IT" dirty="0">
              <a:solidFill>
                <a:srgbClr val="002060"/>
              </a:solidFill>
            </a:endParaRPr>
          </a:p>
          <a:p>
            <a:endParaRPr lang="it-IT" dirty="0">
              <a:solidFill>
                <a:srgbClr val="002060"/>
              </a:solidFill>
            </a:endParaRPr>
          </a:p>
          <a:p>
            <a:endParaRPr lang="it-IT" dirty="0"/>
          </a:p>
        </p:txBody>
      </p:sp>
      <p:pic>
        <p:nvPicPr>
          <p:cNvPr id="16" name="Immagine 15">
            <a:extLst>
              <a:ext uri="{FF2B5EF4-FFF2-40B4-BE49-F238E27FC236}">
                <a16:creationId xmlns:a16="http://schemas.microsoft.com/office/drawing/2014/main" id="{9FD381AA-225C-4744-AF37-90E455CD6815}"/>
              </a:ext>
            </a:extLst>
          </p:cNvPr>
          <p:cNvPicPr>
            <a:picLocks noChangeAspect="1"/>
          </p:cNvPicPr>
          <p:nvPr/>
        </p:nvPicPr>
        <p:blipFill>
          <a:blip r:embed="rId5"/>
          <a:stretch>
            <a:fillRect/>
          </a:stretch>
        </p:blipFill>
        <p:spPr>
          <a:xfrm>
            <a:off x="4060545" y="1239125"/>
            <a:ext cx="7860687" cy="1815729"/>
          </a:xfrm>
          <a:prstGeom prst="rect">
            <a:avLst/>
          </a:prstGeom>
        </p:spPr>
      </p:pic>
      <p:sp>
        <p:nvSpPr>
          <p:cNvPr id="7" name="CasellaDiTesto 6">
            <a:extLst>
              <a:ext uri="{FF2B5EF4-FFF2-40B4-BE49-F238E27FC236}">
                <a16:creationId xmlns:a16="http://schemas.microsoft.com/office/drawing/2014/main" id="{B8601918-F6E2-E0E9-FCF7-91DC31EB76DA}"/>
              </a:ext>
            </a:extLst>
          </p:cNvPr>
          <p:cNvSpPr txBox="1"/>
          <p:nvPr/>
        </p:nvSpPr>
        <p:spPr>
          <a:xfrm>
            <a:off x="9785627" y="3242072"/>
            <a:ext cx="1629507" cy="829355"/>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20755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5" name="Rettangolo con due angoli in diagonale arrotondati 4">
            <a:extLst>
              <a:ext uri="{FF2B5EF4-FFF2-40B4-BE49-F238E27FC236}">
                <a16:creationId xmlns:a16="http://schemas.microsoft.com/office/drawing/2014/main" id="{02B437B1-9F5D-4FBF-80DE-E9ACEDBD6A4D}"/>
              </a:ext>
            </a:extLst>
          </p:cNvPr>
          <p:cNvSpPr/>
          <p:nvPr/>
        </p:nvSpPr>
        <p:spPr>
          <a:xfrm>
            <a:off x="372862" y="177552"/>
            <a:ext cx="11638626" cy="63939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3FD0A489-A7FF-2BCA-6200-58CB97480628}"/>
              </a:ext>
            </a:extLst>
          </p:cNvPr>
          <p:cNvPicPr>
            <a:picLocks noChangeAspect="1"/>
          </p:cNvPicPr>
          <p:nvPr/>
        </p:nvPicPr>
        <p:blipFill>
          <a:blip r:embed="rId3"/>
          <a:stretch>
            <a:fillRect/>
          </a:stretch>
        </p:blipFill>
        <p:spPr>
          <a:xfrm>
            <a:off x="372862" y="1341414"/>
            <a:ext cx="5599251" cy="3972708"/>
          </a:xfrm>
          <a:prstGeom prst="rect">
            <a:avLst/>
          </a:prstGeom>
        </p:spPr>
      </p:pic>
      <p:pic>
        <p:nvPicPr>
          <p:cNvPr id="11" name="Immagine 10">
            <a:extLst>
              <a:ext uri="{FF2B5EF4-FFF2-40B4-BE49-F238E27FC236}">
                <a16:creationId xmlns:a16="http://schemas.microsoft.com/office/drawing/2014/main" id="{F803CA55-FB1B-E8AE-C2B3-D85FCE9E59ED}"/>
              </a:ext>
            </a:extLst>
          </p:cNvPr>
          <p:cNvPicPr>
            <a:picLocks noChangeAspect="1"/>
          </p:cNvPicPr>
          <p:nvPr/>
        </p:nvPicPr>
        <p:blipFill>
          <a:blip r:embed="rId4"/>
          <a:stretch>
            <a:fillRect/>
          </a:stretch>
        </p:blipFill>
        <p:spPr>
          <a:xfrm>
            <a:off x="6678974" y="1176776"/>
            <a:ext cx="5293207" cy="4614423"/>
          </a:xfrm>
          <a:prstGeom prst="rect">
            <a:avLst/>
          </a:prstGeom>
        </p:spPr>
      </p:pic>
      <p:sp>
        <p:nvSpPr>
          <p:cNvPr id="12" name="Google Shape;791;p17">
            <a:extLst>
              <a:ext uri="{FF2B5EF4-FFF2-40B4-BE49-F238E27FC236}">
                <a16:creationId xmlns:a16="http://schemas.microsoft.com/office/drawing/2014/main" id="{752E2348-3624-D0B8-DD89-53A868FBB792}"/>
              </a:ext>
            </a:extLst>
          </p:cNvPr>
          <p:cNvSpPr txBox="1"/>
          <p:nvPr/>
        </p:nvSpPr>
        <p:spPr>
          <a:xfrm>
            <a:off x="777709" y="366911"/>
            <a:ext cx="9552583"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rgbClr val="002060"/>
                </a:solidFill>
                <a:latin typeface="Calibri"/>
                <a:ea typeface="Calibri"/>
                <a:cs typeface="Calibri"/>
                <a:sym typeface="Calibri"/>
              </a:rPr>
              <a:t>WWW.MUR.GOV.IT</a:t>
            </a:r>
          </a:p>
        </p:txBody>
      </p:sp>
      <p:pic>
        <p:nvPicPr>
          <p:cNvPr id="13" name="Immagine 12">
            <a:extLst>
              <a:ext uri="{FF2B5EF4-FFF2-40B4-BE49-F238E27FC236}">
                <a16:creationId xmlns:a16="http://schemas.microsoft.com/office/drawing/2014/main" id="{1236E411-DF44-8A02-5BDE-832CD6C259E8}"/>
              </a:ext>
            </a:extLst>
          </p:cNvPr>
          <p:cNvPicPr>
            <a:picLocks noChangeAspect="1"/>
          </p:cNvPicPr>
          <p:nvPr/>
        </p:nvPicPr>
        <p:blipFill>
          <a:blip r:embed="rId5"/>
          <a:stretch>
            <a:fillRect/>
          </a:stretch>
        </p:blipFill>
        <p:spPr>
          <a:xfrm>
            <a:off x="5972113" y="1066799"/>
            <a:ext cx="895655" cy="4724400"/>
          </a:xfrm>
          <a:prstGeom prst="rect">
            <a:avLst/>
          </a:prstGeom>
        </p:spPr>
      </p:pic>
    </p:spTree>
    <p:extLst>
      <p:ext uri="{BB962C8B-B14F-4D97-AF65-F5344CB8AC3E}">
        <p14:creationId xmlns:p14="http://schemas.microsoft.com/office/powerpoint/2010/main" val="17240353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89,7,Slide34"/>
</p:tagLst>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5524</TotalTime>
  <Words>6239</Words>
  <Application>Microsoft Macintosh PowerPoint</Application>
  <PresentationFormat>Widescreen</PresentationFormat>
  <Paragraphs>637</Paragraphs>
  <Slides>55</Slides>
  <Notes>45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55</vt:i4>
      </vt:variant>
    </vt:vector>
  </HeadingPairs>
  <TitlesOfParts>
    <vt:vector size="60" baseType="lpstr">
      <vt:lpstr>Arial</vt:lpstr>
      <vt:lpstr>Wingdings</vt:lpstr>
      <vt:lpstr>Times New Roman</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Sabrina Saccomandi</cp:lastModifiedBy>
  <cp:revision>186</cp:revision>
  <dcterms:created xsi:type="dcterms:W3CDTF">2021-09-15T09:15:54Z</dcterms:created>
  <dcterms:modified xsi:type="dcterms:W3CDTF">2022-05-18T17:21:56Z</dcterms:modified>
</cp:coreProperties>
</file>